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7" r:id="rId6"/>
    <p:sldId id="258" r:id="rId7"/>
    <p:sldId id="259" r:id="rId8"/>
    <p:sldId id="265" r:id="rId9"/>
    <p:sldId id="262" r:id="rId10"/>
    <p:sldId id="261" r:id="rId11"/>
    <p:sldId id="263" r:id="rId12"/>
    <p:sldId id="264" r:id="rId13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5636"/>
    <a:srgbClr val="906F4A"/>
    <a:srgbClr val="B7932F"/>
    <a:srgbClr val="836235"/>
    <a:srgbClr val="E6EEEE"/>
    <a:srgbClr val="9A6D40"/>
    <a:srgbClr val="7E5B3E"/>
    <a:srgbClr val="9F8453"/>
    <a:srgbClr val="B0782E"/>
    <a:srgbClr val="D0AC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 autoAdjust="0"/>
    <p:restoredTop sz="59793" autoAdjust="0"/>
  </p:normalViewPr>
  <p:slideViewPr>
    <p:cSldViewPr>
      <p:cViewPr varScale="1">
        <p:scale>
          <a:sx n="58" d="100"/>
          <a:sy n="58" d="100"/>
        </p:scale>
        <p:origin x="2170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70" d="100"/>
          <a:sy n="70" d="100"/>
        </p:scale>
        <p:origin x="2700" y="6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kumimoji="1" lang="en-US" altLang="ja-JP"/>
              <a:t>Nagoya Institute of Technology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C3E5C-2EDA-4AA7-BD22-E9564EEA0295}" type="datetimeFigureOut">
              <a:rPr kumimoji="1" lang="ja-JP" altLang="en-US" smtClean="0"/>
              <a:t>2023/5/21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C88A85-4061-4076-A22E-F5F6ACEA49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7689055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kumimoji="1" lang="en-US" altLang="ja-JP"/>
              <a:t>Nagoya Institute of Technology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1CF4A9-B84C-4337-9DE1-E04DC4798EFD}" type="datetimeFigureOut">
              <a:rPr kumimoji="1" lang="ja-JP" altLang="en-US" smtClean="0"/>
              <a:t>2023/5/21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65E486-ACDD-4CE6-A181-DF55F7F121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5080674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en-US" altLang="ja-JP" sz="1400" dirty="0"/>
          </a:p>
        </p:txBody>
      </p:sp>
      <p:sp>
        <p:nvSpPr>
          <p:cNvPr id="4" name="ヘッダー プレースホルダー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kumimoji="1" lang="en-US" altLang="ja-JP"/>
              <a:t>Nagoya Institute of Technology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5E486-ACDD-4CE6-A181-DF55F7F1213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5349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1400" dirty="0"/>
          </a:p>
        </p:txBody>
      </p:sp>
      <p:sp>
        <p:nvSpPr>
          <p:cNvPr id="4" name="ヘッダー プレースホルダー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kumimoji="1" lang="en-US" altLang="ja-JP"/>
              <a:t>Nagoya Institute of Technology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5E486-ACDD-4CE6-A181-DF55F7F1213F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3852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ヘッダー プレースホルダー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kumimoji="1" lang="en-US" altLang="ja-JP"/>
              <a:t>Nagoya Institute of Technology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5E486-ACDD-4CE6-A181-DF55F7F1213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3267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en-US" altLang="ja-JP" sz="1400" dirty="0">
              <a:latin typeface="+mn-lt"/>
            </a:endParaRPr>
          </a:p>
        </p:txBody>
      </p:sp>
      <p:sp>
        <p:nvSpPr>
          <p:cNvPr id="4" name="ヘッダー プレースホルダー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kumimoji="1" lang="en-US" altLang="ja-JP"/>
              <a:t>Nagoya Institute of Technology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5E486-ACDD-4CE6-A181-DF55F7F1213F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0209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ja-JP" sz="1400" dirty="0">
              <a:latin typeface="Segoe UI" panose="020B0502040204020203" pitchFamily="34" charset="0"/>
              <a:ea typeface="メイリオ" panose="020B0604030504040204" pitchFamily="50" charset="-128"/>
              <a:cs typeface="Segoe UI" panose="020B0502040204020203" pitchFamily="34" charset="0"/>
            </a:endParaRPr>
          </a:p>
        </p:txBody>
      </p:sp>
      <p:sp>
        <p:nvSpPr>
          <p:cNvPr id="4" name="ヘッダー プレースホルダー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kumimoji="1" lang="en-US" altLang="ja-JP"/>
              <a:t>Nagoya Institute of Technology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5E486-ACDD-4CE6-A181-DF55F7F1213F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8335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ヘッダー プレースホルダー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kumimoji="1" lang="en-US" altLang="ja-JP"/>
              <a:t>Nagoya Institute of Technology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5E486-ACDD-4CE6-A181-DF55F7F1213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2400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ヘッダー プレースホルダー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kumimoji="1" lang="en-US" altLang="ja-JP"/>
              <a:t>Nagoya Institute of Technology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5E486-ACDD-4CE6-A181-DF55F7F1213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4125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en-US" altLang="ja-JP" dirty="0"/>
          </a:p>
        </p:txBody>
      </p:sp>
      <p:sp>
        <p:nvSpPr>
          <p:cNvPr id="4" name="ヘッダー プレースホルダー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kumimoji="1" lang="en-US" altLang="ja-JP"/>
              <a:t>Nagoya Institute of Technology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5E486-ACDD-4CE6-A181-DF55F7F1213F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347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ヘッダー プレースホルダー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kumimoji="1" lang="en-US" altLang="ja-JP"/>
              <a:t>Nagoya Institute of Technology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5E486-ACDD-4CE6-A181-DF55F7F1213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0320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100000">
              <a:srgbClr val="F3F1ED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35496" y="1988840"/>
            <a:ext cx="9072000" cy="504056"/>
          </a:xfrm>
          <a:noFill/>
        </p:spPr>
        <p:txBody>
          <a:bodyPr anchor="ctr" anchorCtr="0">
            <a:normAutofit/>
          </a:bodyPr>
          <a:lstStyle>
            <a:lvl1pPr marL="0" indent="0" algn="ctr">
              <a:buNone/>
              <a:defRPr sz="2800" b="0">
                <a:solidFill>
                  <a:srgbClr val="685636"/>
                </a:solidFill>
                <a:latin typeface="HG丸ｺﾞｼｯｸM-PRO" pitchFamily="50" charset="-128"/>
                <a:ea typeface="HG丸ｺﾞｼｯｸM-PRO" pitchFamily="50" charset="-12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dirty="0"/>
              <a:t>～マスター サブタイトルの書式設定～</a:t>
            </a:r>
          </a:p>
        </p:txBody>
      </p:sp>
      <p:sp>
        <p:nvSpPr>
          <p:cNvPr id="9" name="上リボン 8"/>
          <p:cNvSpPr/>
          <p:nvPr userDrawn="1"/>
        </p:nvSpPr>
        <p:spPr>
          <a:xfrm>
            <a:off x="2768533" y="6300000"/>
            <a:ext cx="3600400" cy="432048"/>
          </a:xfrm>
          <a:prstGeom prst="ribbon2">
            <a:avLst>
              <a:gd name="adj1" fmla="val 18725"/>
              <a:gd name="adj2" fmla="val 75000"/>
            </a:avLst>
          </a:prstGeom>
          <a:solidFill>
            <a:srgbClr val="FFFFFF"/>
          </a:solidFill>
          <a:ln w="15875" cmpd="sng">
            <a:solidFill>
              <a:srgbClr val="58492E"/>
            </a:solidFill>
          </a:ln>
          <a:effectLst>
            <a:outerShdw blurRad="50800" dist="25400" dir="5400000" algn="t" rotWithShape="0">
              <a:srgbClr val="9F84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b="0" spc="300" dirty="0">
                <a:solidFill>
                  <a:srgbClr val="685636"/>
                </a:solidFill>
                <a:latin typeface="HG丸ｺﾞｼｯｸM-PRO" pitchFamily="50" charset="-128"/>
                <a:ea typeface="HG丸ｺﾞｼｯｸM-PRO" pitchFamily="50" charset="-128"/>
              </a:rPr>
              <a:t>名古屋工業大学</a:t>
            </a:r>
          </a:p>
        </p:txBody>
      </p:sp>
      <p:sp>
        <p:nvSpPr>
          <p:cNvPr id="8" name="タイトル 5"/>
          <p:cNvSpPr>
            <a:spLocks noGrp="1"/>
          </p:cNvSpPr>
          <p:nvPr>
            <p:ph type="title"/>
          </p:nvPr>
        </p:nvSpPr>
        <p:spPr>
          <a:xfrm>
            <a:off x="0" y="836712"/>
            <a:ext cx="9144000" cy="1143000"/>
          </a:xfrm>
          <a:noFill/>
          <a:ln w="12700" cap="sq" cmpd="thickThin">
            <a:noFill/>
            <a:prstDash val="solid"/>
          </a:ln>
          <a:effectLst/>
          <a:scene3d>
            <a:camera prst="orthographicFront"/>
            <a:lightRig rig="threePt" dir="t"/>
          </a:scene3d>
          <a:sp3d/>
        </p:spPr>
        <p:txBody>
          <a:bodyPr>
            <a:normAutofit/>
          </a:bodyPr>
          <a:lstStyle>
            <a:lvl1pPr>
              <a:defRPr sz="5500" b="1" kern="1200" spc="-150" baseline="0">
                <a:ln w="19050" cap="flat" cmpd="sng">
                  <a:noFill/>
                  <a:round/>
                </a:ln>
                <a:gradFill>
                  <a:gsLst>
                    <a:gs pos="11000">
                      <a:srgbClr val="906F4A"/>
                    </a:gs>
                    <a:gs pos="52000">
                      <a:srgbClr val="DEC47C"/>
                    </a:gs>
                    <a:gs pos="92000">
                      <a:srgbClr val="906F4A"/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GPｺﾞｼｯｸE" pitchFamily="50" charset="-128"/>
                <a:ea typeface="HGPｺﾞｼｯｸE" pitchFamily="50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pic>
        <p:nvPicPr>
          <p:cNvPr id="7" name="図 6" descr="ダイアグラム, 設計図&#10;&#10;自動的に生成された説明">
            <a:extLst>
              <a:ext uri="{FF2B5EF4-FFF2-40B4-BE49-F238E27FC236}">
                <a16:creationId xmlns:a16="http://schemas.microsoft.com/office/drawing/2014/main" id="{920ACD63-344E-90A2-0EDC-D3A758B999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8" y="0"/>
            <a:ext cx="9121886" cy="6858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7B977D8-08DA-1C50-ABB8-318F1F6AE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55" r="787"/>
          <a:stretch/>
        </p:blipFill>
        <p:spPr>
          <a:xfrm>
            <a:off x="35496" y="3687491"/>
            <a:ext cx="9048668" cy="238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282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620688"/>
            <a:ext cx="2057400" cy="5328592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548680"/>
            <a:ext cx="6019800" cy="5328592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80595-ED90-40B8-82C8-EDA16D017B9E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99079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80595-ED90-40B8-82C8-EDA16D017B9E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700808"/>
            <a:ext cx="8229600" cy="4248472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093655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B7932F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700808"/>
            <a:ext cx="4038600" cy="4248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700808"/>
            <a:ext cx="4038600" cy="4248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80595-ED90-40B8-82C8-EDA16D017B9E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41174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B7932F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700808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379711"/>
            <a:ext cx="4040188" cy="356956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700808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379711"/>
            <a:ext cx="4041775" cy="356956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80595-ED90-40B8-82C8-EDA16D017B9E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40046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片側の 2 つの角を丸めた四角形 20"/>
          <p:cNvSpPr/>
          <p:nvPr userDrawn="1"/>
        </p:nvSpPr>
        <p:spPr>
          <a:xfrm>
            <a:off x="251519" y="404664"/>
            <a:ext cx="8640000" cy="6155984"/>
          </a:xfrm>
          <a:prstGeom prst="round2SameRect">
            <a:avLst>
              <a:gd name="adj1" fmla="val 13381"/>
              <a:gd name="adj2" fmla="val 0"/>
            </a:avLst>
          </a:prstGeom>
          <a:noFill/>
          <a:ln w="15875" cmpd="sng">
            <a:solidFill>
              <a:schemeClr val="accent5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6719" y="1988840"/>
            <a:ext cx="82296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80595-ED90-40B8-82C8-EDA16D017B9E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grpSp>
        <p:nvGrpSpPr>
          <p:cNvPr id="7" name="グループ化 6"/>
          <p:cNvGrpSpPr/>
          <p:nvPr userDrawn="1"/>
        </p:nvGrpSpPr>
        <p:grpSpPr>
          <a:xfrm>
            <a:off x="179512" y="5949280"/>
            <a:ext cx="2034460" cy="666141"/>
            <a:chOff x="326823" y="5691398"/>
            <a:chExt cx="2034460" cy="1026181"/>
          </a:xfrm>
        </p:grpSpPr>
        <p:pic>
          <p:nvPicPr>
            <p:cNvPr id="8" name="Picture 4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9271" y="5691398"/>
              <a:ext cx="309563" cy="1026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4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495" y="5691398"/>
              <a:ext cx="309563" cy="1026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4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720" y="5691398"/>
              <a:ext cx="309563" cy="1026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4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823" y="5691398"/>
              <a:ext cx="309563" cy="1026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4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47" y="5691398"/>
              <a:ext cx="309563" cy="1026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3" name="グループ化 12"/>
          <p:cNvGrpSpPr/>
          <p:nvPr userDrawn="1"/>
        </p:nvGrpSpPr>
        <p:grpSpPr>
          <a:xfrm>
            <a:off x="7002036" y="5949280"/>
            <a:ext cx="2034460" cy="666141"/>
            <a:chOff x="326823" y="5691398"/>
            <a:chExt cx="2034460" cy="1026181"/>
          </a:xfrm>
        </p:grpSpPr>
        <p:pic>
          <p:nvPicPr>
            <p:cNvPr id="14" name="Picture 4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9271" y="5691398"/>
              <a:ext cx="309563" cy="1026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4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495" y="5691398"/>
              <a:ext cx="309563" cy="1026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4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720" y="5691398"/>
              <a:ext cx="309563" cy="1026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4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823" y="5691398"/>
              <a:ext cx="309563" cy="1026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4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47" y="5691398"/>
              <a:ext cx="309563" cy="1026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3" name="上リボン 22"/>
          <p:cNvSpPr/>
          <p:nvPr userDrawn="1"/>
        </p:nvSpPr>
        <p:spPr>
          <a:xfrm>
            <a:off x="6300192" y="188640"/>
            <a:ext cx="2519319" cy="360040"/>
          </a:xfrm>
          <a:prstGeom prst="ribbon2">
            <a:avLst>
              <a:gd name="adj1" fmla="val 18725"/>
              <a:gd name="adj2" fmla="val 75000"/>
            </a:avLst>
          </a:prstGeom>
          <a:solidFill>
            <a:srgbClr val="FFFFFF"/>
          </a:solidFill>
          <a:ln w="9525">
            <a:solidFill>
              <a:srgbClr val="6856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b="0" spc="250" baseline="0" dirty="0">
                <a:solidFill>
                  <a:srgbClr val="685636"/>
                </a:solidFill>
                <a:latin typeface="HG丸ｺﾞｼｯｸM-PRO" pitchFamily="50" charset="-128"/>
                <a:ea typeface="HG丸ｺﾞｼｯｸM-PRO" pitchFamily="50" charset="-128"/>
              </a:rPr>
              <a:t>名古屋工業大学</a:t>
            </a:r>
          </a:p>
        </p:txBody>
      </p:sp>
      <p:sp>
        <p:nvSpPr>
          <p:cNvPr id="24" name="テキスト ボックス 23"/>
          <p:cNvSpPr txBox="1"/>
          <p:nvPr userDrawn="1"/>
        </p:nvSpPr>
        <p:spPr>
          <a:xfrm>
            <a:off x="611560" y="144000"/>
            <a:ext cx="25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spc="0" baseline="0" dirty="0">
                <a:solidFill>
                  <a:schemeClr val="accent5">
                    <a:lumMod val="20000"/>
                    <a:lumOff val="80000"/>
                  </a:schemeClr>
                </a:solidFill>
                <a:latin typeface="HGPｺﾞｼｯｸM" pitchFamily="50" charset="-128"/>
                <a:ea typeface="HGPｺﾞｼｯｸM" pitchFamily="50" charset="-128"/>
              </a:rPr>
              <a:t>Nagoya Institute of Technology</a:t>
            </a:r>
            <a:endParaRPr kumimoji="1" lang="ja-JP" altLang="en-US" sz="1400" b="1" spc="0" baseline="0" dirty="0">
              <a:solidFill>
                <a:schemeClr val="accent5">
                  <a:lumMod val="20000"/>
                  <a:lumOff val="80000"/>
                </a:schemeClr>
              </a:solidFill>
              <a:latin typeface="HGPｺﾞｼｯｸM" pitchFamily="50" charset="-128"/>
              <a:ea typeface="HGPｺﾞｼｯｸM" pitchFamily="50" charset="-128"/>
            </a:endParaRPr>
          </a:p>
        </p:txBody>
      </p:sp>
      <p:pic>
        <p:nvPicPr>
          <p:cNvPr id="25" name="Picture 6" descr="C:\Users\kouhou\Documents\MMDAgent製作\image\ポスター\sozai\ｋ3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5" y="116632"/>
            <a:ext cx="469165" cy="43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3CC43395-7958-43B4-EDB2-5B05FB43474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281" y="5944061"/>
            <a:ext cx="4284476" cy="86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044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80595-ED90-40B8-82C8-EDA16D017B9E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09948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3872" y="692696"/>
            <a:ext cx="3312368" cy="99756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635896" y="620688"/>
            <a:ext cx="5050904" cy="5328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323528" y="1700807"/>
            <a:ext cx="3312368" cy="423290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80595-ED90-40B8-82C8-EDA16D017B9E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04484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91680" y="4653136"/>
            <a:ext cx="3816424" cy="57606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 rot="21210153">
            <a:off x="718657" y="1072485"/>
            <a:ext cx="4394316" cy="341499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5508104" y="1556792"/>
            <a:ext cx="2808312" cy="345638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80595-ED90-40B8-82C8-EDA16D017B9E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3642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199" y="1700808"/>
            <a:ext cx="8229600" cy="4185592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80595-ED90-40B8-82C8-EDA16D017B9E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94709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100000">
              <a:srgbClr val="F3F1ED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片側の 2 つの角を丸めた四角形 10"/>
          <p:cNvSpPr/>
          <p:nvPr userDrawn="1"/>
        </p:nvSpPr>
        <p:spPr>
          <a:xfrm>
            <a:off x="251519" y="404664"/>
            <a:ext cx="8640000" cy="6155984"/>
          </a:xfrm>
          <a:prstGeom prst="round2SameRect">
            <a:avLst>
              <a:gd name="adj1" fmla="val 13381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6719" y="54868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名工大テンプレート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6719" y="1700807"/>
            <a:ext cx="8229600" cy="4248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460432" y="6615421"/>
            <a:ext cx="540000" cy="19795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  <a:latin typeface="HGPｺﾞｼｯｸM" pitchFamily="50" charset="-128"/>
                <a:ea typeface="HGPｺﾞｼｯｸM" pitchFamily="50" charset="-128"/>
              </a:defRPr>
            </a:lvl1pPr>
          </a:lstStyle>
          <a:p>
            <a:fld id="{FB980595-ED90-40B8-82C8-EDA16D017B9E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9" name="上リボン 8"/>
          <p:cNvSpPr/>
          <p:nvPr userDrawn="1"/>
        </p:nvSpPr>
        <p:spPr>
          <a:xfrm>
            <a:off x="6300192" y="188640"/>
            <a:ext cx="2519319" cy="360040"/>
          </a:xfrm>
          <a:prstGeom prst="ribbon2">
            <a:avLst>
              <a:gd name="adj1" fmla="val 18725"/>
              <a:gd name="adj2" fmla="val 75000"/>
            </a:avLst>
          </a:prstGeom>
          <a:solidFill>
            <a:srgbClr val="FFFFFF"/>
          </a:solidFill>
          <a:ln w="9525">
            <a:solidFill>
              <a:srgbClr val="6856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b="0" spc="250" baseline="0" dirty="0">
                <a:solidFill>
                  <a:srgbClr val="685636"/>
                </a:solidFill>
                <a:latin typeface="HG丸ｺﾞｼｯｸM-PRO" pitchFamily="50" charset="-128"/>
                <a:ea typeface="HG丸ｺﾞｼｯｸM-PRO" pitchFamily="50" charset="-128"/>
              </a:rPr>
              <a:t>名古屋工業大学</a:t>
            </a:r>
          </a:p>
        </p:txBody>
      </p:sp>
      <p:grpSp>
        <p:nvGrpSpPr>
          <p:cNvPr id="4" name="グループ化 3"/>
          <p:cNvGrpSpPr/>
          <p:nvPr userDrawn="1"/>
        </p:nvGrpSpPr>
        <p:grpSpPr>
          <a:xfrm>
            <a:off x="179512" y="5949280"/>
            <a:ext cx="2034460" cy="666141"/>
            <a:chOff x="326823" y="5691398"/>
            <a:chExt cx="2034460" cy="1026181"/>
          </a:xfrm>
        </p:grpSpPr>
        <p:pic>
          <p:nvPicPr>
            <p:cNvPr id="2052" name="Picture 4"/>
            <p:cNvPicPr>
              <a:picLocks noChangeAspect="1" noChangeArrowheads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9271" y="5691398"/>
              <a:ext cx="309563" cy="1026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4"/>
            <p:cNvPicPr>
              <a:picLocks noChangeAspect="1" noChangeArrowheads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495" y="5691398"/>
              <a:ext cx="309563" cy="1026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4"/>
            <p:cNvPicPr>
              <a:picLocks noChangeAspect="1" noChangeArrowheads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720" y="5691398"/>
              <a:ext cx="309563" cy="1026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4"/>
            <p:cNvPicPr>
              <a:picLocks noChangeAspect="1" noChangeArrowheads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823" y="5691398"/>
              <a:ext cx="309563" cy="1026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4"/>
            <p:cNvPicPr>
              <a:picLocks noChangeAspect="1" noChangeArrowheads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47" y="5691398"/>
              <a:ext cx="309563" cy="1026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8" name="グループ化 17"/>
          <p:cNvGrpSpPr/>
          <p:nvPr userDrawn="1"/>
        </p:nvGrpSpPr>
        <p:grpSpPr>
          <a:xfrm>
            <a:off x="7002036" y="5949280"/>
            <a:ext cx="2034460" cy="666141"/>
            <a:chOff x="326823" y="5691398"/>
            <a:chExt cx="2034460" cy="1026181"/>
          </a:xfrm>
        </p:grpSpPr>
        <p:pic>
          <p:nvPicPr>
            <p:cNvPr id="19" name="Picture 4"/>
            <p:cNvPicPr>
              <a:picLocks noChangeAspect="1" noChangeArrowheads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9271" y="5691398"/>
              <a:ext cx="309563" cy="1026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" name="Picture 4"/>
            <p:cNvPicPr>
              <a:picLocks noChangeAspect="1" noChangeArrowheads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495" y="5691398"/>
              <a:ext cx="309563" cy="1026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4"/>
            <p:cNvPicPr>
              <a:picLocks noChangeAspect="1" noChangeArrowheads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720" y="5691398"/>
              <a:ext cx="309563" cy="1026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Picture 4"/>
            <p:cNvPicPr>
              <a:picLocks noChangeAspect="1" noChangeArrowheads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823" y="5691398"/>
              <a:ext cx="309563" cy="1026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4"/>
            <p:cNvPicPr>
              <a:picLocks noChangeAspect="1" noChangeArrowheads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47" y="5691398"/>
              <a:ext cx="309563" cy="1026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テキスト ボックス 4"/>
          <p:cNvSpPr txBox="1"/>
          <p:nvPr userDrawn="1"/>
        </p:nvSpPr>
        <p:spPr>
          <a:xfrm>
            <a:off x="611560" y="144000"/>
            <a:ext cx="25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spc="0" baseline="0" dirty="0">
                <a:solidFill>
                  <a:schemeClr val="accent5">
                    <a:lumMod val="20000"/>
                    <a:lumOff val="80000"/>
                  </a:schemeClr>
                </a:solidFill>
                <a:latin typeface="HGPｺﾞｼｯｸM" pitchFamily="50" charset="-128"/>
                <a:ea typeface="HGPｺﾞｼｯｸM" pitchFamily="50" charset="-128"/>
              </a:rPr>
              <a:t>Nagoya Institute of Technology</a:t>
            </a:r>
            <a:endParaRPr kumimoji="1" lang="ja-JP" altLang="en-US" sz="1400" b="1" spc="0" baseline="0" dirty="0">
              <a:solidFill>
                <a:schemeClr val="accent5">
                  <a:lumMod val="20000"/>
                  <a:lumOff val="80000"/>
                </a:schemeClr>
              </a:solidFill>
              <a:latin typeface="HGPｺﾞｼｯｸM" pitchFamily="50" charset="-128"/>
              <a:ea typeface="HGPｺﾞｼｯｸM" pitchFamily="50" charset="-128"/>
            </a:endParaRPr>
          </a:p>
        </p:txBody>
      </p:sp>
      <p:pic>
        <p:nvPicPr>
          <p:cNvPr id="2054" name="Picture 6" descr="C:\Users\kouhou\Documents\MMDAgent製作\image\ポスター\sozai\ｋ3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5" y="116632"/>
            <a:ext cx="469165" cy="43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図 6" descr="ダイアグラム&#10;&#10;自動的に生成された説明">
            <a:extLst>
              <a:ext uri="{FF2B5EF4-FFF2-40B4-BE49-F238E27FC236}">
                <a16:creationId xmlns:a16="http://schemas.microsoft.com/office/drawing/2014/main" id="{0D8EA94E-E9ED-A0B3-5560-3C045E6C84BD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281" y="5944061"/>
            <a:ext cx="4284476" cy="86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7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kumimoji="1" sz="4400" b="0" kern="1200">
          <a:solidFill>
            <a:srgbClr val="B7932F"/>
          </a:solidFill>
          <a:latin typeface="HGPｺﾞｼｯｸE" pitchFamily="50" charset="-128"/>
          <a:ea typeface="HGPｺﾞｼｯｸE" pitchFamily="50" charset="-128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rgbClr val="685636"/>
          </a:solidFill>
          <a:latin typeface="HG丸ｺﾞｼｯｸM-PRO" pitchFamily="50" charset="-128"/>
          <a:ea typeface="HG丸ｺﾞｼｯｸM-PRO" pitchFamily="50" charset="-128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rgbClr val="685636"/>
          </a:solidFill>
          <a:latin typeface="HG丸ｺﾞｼｯｸM-PRO" pitchFamily="50" charset="-128"/>
          <a:ea typeface="HG丸ｺﾞｼｯｸM-PRO" pitchFamily="50" charset="-128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rgbClr val="685636"/>
          </a:solidFill>
          <a:latin typeface="HG丸ｺﾞｼｯｸM-PRO" pitchFamily="50" charset="-128"/>
          <a:ea typeface="HG丸ｺﾞｼｯｸM-PRO" pitchFamily="50" charset="-128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rgbClr val="685636"/>
          </a:solidFill>
          <a:latin typeface="HG丸ｺﾞｼｯｸM-PRO" pitchFamily="50" charset="-128"/>
          <a:ea typeface="HG丸ｺﾞｼｯｸM-PRO" pitchFamily="50" charset="-128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rgbClr val="685636"/>
          </a:solidFill>
          <a:latin typeface="HG丸ｺﾞｼｯｸM-PRO" pitchFamily="50" charset="-128"/>
          <a:ea typeface="HG丸ｺﾞｼｯｸM-PRO" pitchFamily="50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6.pn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6.png"/><Relationship Id="rId2" Type="http://schemas.microsoft.com/office/2007/relationships/media" Target="../media/media6.m4a"/><Relationship Id="rId1" Type="http://schemas.openxmlformats.org/officeDocument/2006/relationships/tags" Target="../tags/tag4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6.png"/><Relationship Id="rId2" Type="http://schemas.microsoft.com/office/2007/relationships/media" Target="../media/media7.m4a"/><Relationship Id="rId1" Type="http://schemas.openxmlformats.org/officeDocument/2006/relationships/tags" Target="../tags/tag5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6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5496" y="764704"/>
            <a:ext cx="9073008" cy="1224137"/>
          </a:xfrm>
          <a:noFill/>
        </p:spPr>
        <p:txBody>
          <a:bodyPr wrap="none">
            <a:normAutofit fontScale="90000"/>
          </a:bodyPr>
          <a:lstStyle/>
          <a:p>
            <a:r>
              <a:rPr kumimoji="1" lang="en-US" altLang="ja-JP" sz="8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CCAgent</a:t>
            </a:r>
            <a:endParaRPr kumimoji="1" lang="ja-JP" altLang="en-US" sz="8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439652" y="3212976"/>
            <a:ext cx="6264696" cy="1584176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kumimoji="1" lang="en-US" altLang="ja-JP" sz="3200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Shota </a:t>
            </a:r>
            <a:r>
              <a:rPr kumimoji="1" lang="en-US" altLang="ja-JP" sz="3200" u="sng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Kimata</a:t>
            </a:r>
            <a:r>
              <a:rPr kumimoji="1" lang="en-US" altLang="ja-JP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Yuko Sakurai</a:t>
            </a:r>
          </a:p>
          <a:p>
            <a:r>
              <a:rPr kumimoji="1" lang="en-US" altLang="ja-JP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Nagoya Institute of Technology</a:t>
            </a:r>
            <a:endParaRPr kumimoji="1" lang="ja-JP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オーディオ 4">
            <a:hlinkClick r:id="" action="ppaction://media"/>
            <a:extLst>
              <a:ext uri="{FF2B5EF4-FFF2-40B4-BE49-F238E27FC236}">
                <a16:creationId xmlns:a16="http://schemas.microsoft.com/office/drawing/2014/main" id="{13532A4B-8439-97D4-0CCD-5F9C320650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59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18"/>
    </mc:Choice>
    <mc:Fallback xmlns="">
      <p:transition spd="slow" advTm="180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0C401E-1A00-E7E7-103F-48B1EB257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Features of </a:t>
            </a:r>
            <a:r>
              <a:rPr kumimoji="1" lang="en-US" altLang="ja-JP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CCAgent</a:t>
            </a:r>
            <a:endParaRPr kumimoji="1" lang="ja-JP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CF638CC-3C38-D547-EE75-D90F2F330D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80595-ED90-40B8-82C8-EDA16D017B9E}" type="slidenum">
              <a:rPr lang="ja-JP" altLang="en-US" smtClean="0"/>
              <a:pPr/>
              <a:t>2</a:t>
            </a:fld>
            <a:endParaRPr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0D0B435-FD8C-8272-785B-9145831E5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700808"/>
            <a:ext cx="8712968" cy="4320480"/>
          </a:xfrm>
        </p:spPr>
        <p:txBody>
          <a:bodyPr/>
          <a:lstStyle/>
          <a:p>
            <a:r>
              <a:rPr kumimoji="1" lang="en-US" altLang="ja-JP" sz="2800" dirty="0">
                <a:ea typeface="Calibri" panose="020F0502020204030204" pitchFamily="34" charset="0"/>
              </a:rPr>
              <a:t>We develop </a:t>
            </a:r>
            <a:r>
              <a:rPr kumimoji="1" lang="en-US" altLang="ja-JP" sz="2800" dirty="0" err="1">
                <a:ea typeface="Calibri" panose="020F0502020204030204" pitchFamily="34" charset="0"/>
              </a:rPr>
              <a:t>CCAgent</a:t>
            </a:r>
            <a:r>
              <a:rPr kumimoji="1" lang="en-US" altLang="ja-JP" sz="2800" dirty="0">
                <a:ea typeface="Calibri" panose="020F0502020204030204" pitchFamily="34" charset="0"/>
              </a:rPr>
              <a:t> for Supply Chain Management League (</a:t>
            </a:r>
            <a:r>
              <a:rPr kumimoji="1" lang="en-US" altLang="ja-JP" sz="2800" dirty="0" err="1">
                <a:ea typeface="Calibri" panose="020F0502020204030204" pitchFamily="34" charset="0"/>
              </a:rPr>
              <a:t>OneShot</a:t>
            </a:r>
            <a:r>
              <a:rPr kumimoji="1" lang="en-US" altLang="ja-JP" sz="2800" dirty="0">
                <a:ea typeface="Calibri" panose="020F0502020204030204" pitchFamily="34" charset="0"/>
              </a:rPr>
              <a:t>).</a:t>
            </a:r>
          </a:p>
          <a:p>
            <a:r>
              <a:rPr kumimoji="1" lang="en-US" altLang="ja-JP" sz="2800" dirty="0" err="1">
                <a:ea typeface="Calibri" panose="020F0502020204030204" pitchFamily="34" charset="0"/>
              </a:rPr>
              <a:t>CCAgent</a:t>
            </a:r>
            <a:r>
              <a:rPr kumimoji="1" lang="en-US" altLang="ja-JP" sz="2800" dirty="0">
                <a:ea typeface="Calibri" panose="020F0502020204030204" pitchFamily="34" charset="0"/>
              </a:rPr>
              <a:t> is based on </a:t>
            </a:r>
            <a:r>
              <a:rPr kumimoji="1" lang="en-US" altLang="ja-JP" sz="2800" dirty="0" err="1">
                <a:ea typeface="Calibri" panose="020F0502020204030204" pitchFamily="34" charset="0"/>
              </a:rPr>
              <a:t>SimpleAgent</a:t>
            </a:r>
            <a:r>
              <a:rPr kumimoji="1" lang="en-US" altLang="ja-JP" sz="2800" dirty="0">
                <a:ea typeface="Calibri" panose="020F0502020204030204" pitchFamily="34" charset="0"/>
              </a:rPr>
              <a:t>.</a:t>
            </a:r>
          </a:p>
          <a:p>
            <a:r>
              <a:rPr kumimoji="1" lang="en-US" altLang="ja-JP" sz="2800" dirty="0" err="1">
                <a:ea typeface="Calibri" panose="020F0502020204030204" pitchFamily="34" charset="0"/>
              </a:rPr>
              <a:t>CCAgent</a:t>
            </a:r>
            <a:r>
              <a:rPr kumimoji="1" lang="en-US" altLang="ja-JP" sz="2800" dirty="0">
                <a:ea typeface="Calibri" panose="020F0502020204030204" pitchFamily="34" charset="0"/>
              </a:rPr>
              <a:t> applies </a:t>
            </a:r>
            <a:r>
              <a:rPr lang="en-US" altLang="ja-JP" sz="2800" b="1" i="1" dirty="0">
                <a:solidFill>
                  <a:srgbClr val="00B050"/>
                </a:solidFill>
                <a:ea typeface="Calibri" panose="020F0502020204030204" pitchFamily="34" charset="0"/>
              </a:rPr>
              <a:t>cooperative</a:t>
            </a:r>
            <a:r>
              <a:rPr lang="en-US" altLang="ja-JP" sz="2800" b="1" dirty="0">
                <a:ea typeface="Calibri" panose="020F0502020204030204" pitchFamily="34" charset="0"/>
              </a:rPr>
              <a:t> </a:t>
            </a:r>
            <a:r>
              <a:rPr kumimoji="1" lang="en-US" altLang="ja-JP" sz="2800" dirty="0">
                <a:ea typeface="Calibri" panose="020F0502020204030204" pitchFamily="34" charset="0"/>
              </a:rPr>
              <a:t>and </a:t>
            </a:r>
            <a:r>
              <a:rPr lang="en-US" altLang="ja-JP" sz="2800" b="1" i="1" dirty="0">
                <a:solidFill>
                  <a:srgbClr val="00B050"/>
                </a:solidFill>
              </a:rPr>
              <a:t>compromising</a:t>
            </a:r>
            <a:r>
              <a:rPr kumimoji="1" lang="en-US" altLang="ja-JP" sz="2800" b="1" dirty="0">
                <a:solidFill>
                  <a:srgbClr val="00B050"/>
                </a:solidFill>
                <a:ea typeface="Calibri" panose="020F0502020204030204" pitchFamily="34" charset="0"/>
              </a:rPr>
              <a:t> strategies</a:t>
            </a:r>
            <a:r>
              <a:rPr kumimoji="1" lang="en-US" altLang="ja-JP" sz="2800" dirty="0">
                <a:ea typeface="Calibri" panose="020F0502020204030204" pitchFamily="34" charset="0"/>
              </a:rPr>
              <a:t>. </a:t>
            </a:r>
          </a:p>
          <a:p>
            <a:endParaRPr kumimoji="1" lang="ja-JP" altLang="en-US" dirty="0"/>
          </a:p>
        </p:txBody>
      </p:sp>
      <p:pic>
        <p:nvPicPr>
          <p:cNvPr id="7" name="オーディオ 6">
            <a:hlinkClick r:id="" action="ppaction://media"/>
            <a:extLst>
              <a:ext uri="{FF2B5EF4-FFF2-40B4-BE49-F238E27FC236}">
                <a16:creationId xmlns:a16="http://schemas.microsoft.com/office/drawing/2014/main" id="{EA73E54A-64BA-9E05-616B-D2209FDF324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932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61"/>
    </mc:Choice>
    <mc:Fallback xmlns="">
      <p:transition spd="slow" advTm="242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741437-79F4-FBC9-6CB9-13843DA31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SCML-2023 </a:t>
            </a:r>
            <a:r>
              <a:rPr kumimoji="1" lang="en-US" altLang="ja-JP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Oneshot</a:t>
            </a:r>
            <a:endParaRPr kumimoji="1" lang="ja-JP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FC1FC03-F94E-52B8-94F8-031FD7C491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80595-ED90-40B8-82C8-EDA16D017B9E}" type="slidenum">
              <a:rPr lang="ja-JP" altLang="en-US" smtClean="0"/>
              <a:pPr/>
              <a:t>3</a:t>
            </a:fld>
            <a:endParaRPr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FD38FBB-59B6-CCCD-7DD5-F992B6F77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1700808"/>
            <a:ext cx="8543233" cy="4248472"/>
          </a:xfrm>
        </p:spPr>
        <p:txBody>
          <a:bodyPr>
            <a:normAutofit/>
          </a:bodyPr>
          <a:lstStyle/>
          <a:p>
            <a:r>
              <a:rPr kumimoji="1" lang="en-US" altLang="ja-JP" sz="2800" dirty="0">
                <a:ea typeface="Calibri" panose="020F0502020204030204" pitchFamily="34" charset="0"/>
              </a:rPr>
              <a:t>Our consideration </a:t>
            </a:r>
            <a:r>
              <a:rPr lang="en-US" altLang="ja-JP" sz="2800" dirty="0">
                <a:ea typeface="Calibri" panose="020F0502020204030204" pitchFamily="34" charset="0"/>
              </a:rPr>
              <a:t>for an agent’s strategy </a:t>
            </a:r>
            <a:r>
              <a:rPr kumimoji="1" lang="en-US" altLang="ja-JP" sz="2800" dirty="0">
                <a:ea typeface="Calibri" panose="020F0502020204030204" pitchFamily="34" charset="0"/>
              </a:rPr>
              <a:t>has shifted from </a:t>
            </a:r>
            <a:r>
              <a:rPr kumimoji="1" lang="en-US" altLang="ja-JP" sz="28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</a:rPr>
              <a:t>price</a:t>
            </a:r>
            <a:r>
              <a:rPr kumimoji="1" lang="en-US" altLang="ja-JP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</a:rPr>
              <a:t> </a:t>
            </a:r>
            <a:r>
              <a:rPr kumimoji="1" lang="en-US" altLang="ja-JP" sz="2800" dirty="0">
                <a:ea typeface="Calibri" panose="020F0502020204030204" pitchFamily="34" charset="0"/>
              </a:rPr>
              <a:t>to </a:t>
            </a:r>
            <a:r>
              <a:rPr kumimoji="1" lang="en-US" altLang="ja-JP" sz="28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</a:rPr>
              <a:t>quantity</a:t>
            </a:r>
            <a:r>
              <a:rPr kumimoji="1" lang="en-US" altLang="ja-JP" sz="2800" dirty="0">
                <a:ea typeface="Calibri" panose="020F0502020204030204" pitchFamily="34" charset="0"/>
              </a:rPr>
              <a:t>.</a:t>
            </a:r>
          </a:p>
          <a:p>
            <a:r>
              <a:rPr kumimoji="1" lang="en-US" altLang="ja-JP" sz="2800" dirty="0">
                <a:ea typeface="Calibri" panose="020F0502020204030204" pitchFamily="34" charset="0"/>
              </a:rPr>
              <a:t>The range of possible prices has narrowed. </a:t>
            </a:r>
          </a:p>
          <a:p>
            <a:pPr lvl="1"/>
            <a:r>
              <a:rPr kumimoji="1" lang="en-US" altLang="ja-JP" dirty="0">
                <a:ea typeface="Calibri" panose="020F0502020204030204" pitchFamily="34" charset="0"/>
              </a:rPr>
              <a:t>It’s </a:t>
            </a:r>
            <a:r>
              <a:rPr lang="en-US" altLang="ja-JP" dirty="0">
                <a:ea typeface="Calibri" panose="020F0502020204030204" pitchFamily="34" charset="0"/>
              </a:rPr>
              <a:t>now </a:t>
            </a:r>
            <a:r>
              <a:rPr kumimoji="1" lang="en-US" altLang="ja-JP" dirty="0">
                <a:ea typeface="Calibri" panose="020F0502020204030204" pitchFamily="34" charset="0"/>
              </a:rPr>
              <a:t>two consecutive integer values</a:t>
            </a:r>
            <a:r>
              <a:rPr lang="ja-JP" altLang="en-US" dirty="0">
                <a:ea typeface="Calibri" panose="020F0502020204030204" pitchFamily="34" charset="0"/>
              </a:rPr>
              <a:t> </a:t>
            </a:r>
            <a:r>
              <a:rPr lang="en-US" altLang="ja-JP" dirty="0">
                <a:ea typeface="Calibri" panose="020F0502020204030204" pitchFamily="34" charset="0"/>
              </a:rPr>
              <a:t>(high or low)</a:t>
            </a:r>
            <a:r>
              <a:rPr kumimoji="1" lang="en-US" altLang="ja-JP" dirty="0">
                <a:ea typeface="Calibri" panose="020F0502020204030204" pitchFamily="34" charset="0"/>
              </a:rPr>
              <a:t>.</a:t>
            </a:r>
          </a:p>
          <a:p>
            <a:r>
              <a:rPr kumimoji="1" lang="en-US" altLang="ja-JP" sz="2800" dirty="0">
                <a:ea typeface="Calibri" panose="020F0502020204030204" pitchFamily="34" charset="0"/>
              </a:rPr>
              <a:t>The impact of price on utility has decreased.</a:t>
            </a:r>
          </a:p>
          <a:p>
            <a:r>
              <a:rPr kumimoji="1" lang="en-US" altLang="ja-JP" sz="2800" dirty="0">
                <a:ea typeface="Calibri" panose="020F0502020204030204" pitchFamily="34" charset="0"/>
              </a:rPr>
              <a:t>Everything except price is the same as last year.</a:t>
            </a:r>
            <a:endParaRPr kumimoji="1" lang="ja-JP" altLang="en-US" sz="2800" dirty="0"/>
          </a:p>
        </p:txBody>
      </p:sp>
      <p:pic>
        <p:nvPicPr>
          <p:cNvPr id="9" name="オーディオ 8">
            <a:hlinkClick r:id="" action="ppaction://media"/>
            <a:extLst>
              <a:ext uri="{FF2B5EF4-FFF2-40B4-BE49-F238E27FC236}">
                <a16:creationId xmlns:a16="http://schemas.microsoft.com/office/drawing/2014/main" id="{3D694B22-9368-F981-5DD6-7B4215D59CE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841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403"/>
    </mc:Choice>
    <mc:Fallback xmlns="">
      <p:transition spd="slow" advTm="504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98E814-C941-F97A-8F56-695FC8AA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points to be considered</a:t>
            </a:r>
            <a:r>
              <a:rPr lang="en-US" altLang="ja-JP" dirty="0">
                <a:ea typeface="Calibri" panose="020F0502020204030204" pitchFamily="34" charset="0"/>
              </a:rPr>
              <a:t>:</a:t>
            </a:r>
            <a:r>
              <a:rPr lang="ja-JP" altLang="en-US" dirty="0">
                <a:ea typeface="Calibri" panose="020F0502020204030204" pitchFamily="34" charset="0"/>
              </a:rPr>
              <a:t> </a:t>
            </a:r>
            <a:r>
              <a:rPr lang="en-US" altLang="ja-JP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</a:rPr>
              <a:t>quantity</a:t>
            </a:r>
            <a:r>
              <a:rPr kumimoji="1" lang="en-US" altLang="ja-JP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kumimoji="1" lang="ja-JP" altLang="en-US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9CE40E8-6523-2209-8906-BFFA9642FD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80595-ED90-40B8-82C8-EDA16D017B9E}" type="slidenum">
              <a:rPr lang="ja-JP" altLang="en-US" smtClean="0"/>
              <a:pPr/>
              <a:t>4</a:t>
            </a:fld>
            <a:endParaRPr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C13817B-5642-436E-A127-9343CF3EE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9" y="1667928"/>
            <a:ext cx="8496944" cy="4392488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ja-JP" b="1" i="1" dirty="0">
                <a:solidFill>
                  <a:srgbClr val="00B050"/>
                </a:solidFill>
                <a:ea typeface="Calibri" panose="020F0502020204030204" pitchFamily="34" charset="0"/>
              </a:rPr>
              <a:t>It's not about price, but quantity.</a:t>
            </a:r>
          </a:p>
          <a:p>
            <a:r>
              <a:rPr lang="en-US" altLang="ja-JP" dirty="0">
                <a:ea typeface="Calibri" panose="020F0502020204030204" pitchFamily="34" charset="0"/>
              </a:rPr>
              <a:t>Ideally, t</a:t>
            </a:r>
            <a:r>
              <a:rPr kumimoji="1" lang="en-US" altLang="ja-JP" dirty="0">
                <a:ea typeface="Calibri" panose="020F0502020204030204" pitchFamily="34" charset="0"/>
              </a:rPr>
              <a:t>he target quantity should </a:t>
            </a:r>
            <a:br>
              <a:rPr kumimoji="1" lang="en-US" altLang="ja-JP" dirty="0">
                <a:ea typeface="Calibri" panose="020F0502020204030204" pitchFamily="34" charset="0"/>
              </a:rPr>
            </a:br>
            <a:r>
              <a:rPr kumimoji="1" lang="en-US" altLang="ja-JP" dirty="0">
                <a:ea typeface="Calibri" panose="020F0502020204030204" pitchFamily="34" charset="0"/>
              </a:rPr>
              <a:t>be achieved without any shortfall or excess.</a:t>
            </a:r>
          </a:p>
          <a:p>
            <a:r>
              <a:rPr lang="en-US" altLang="ja-JP" dirty="0">
                <a:ea typeface="Calibri" panose="020F0502020204030204" pitchFamily="34" charset="0"/>
              </a:rPr>
              <a:t>However, concurrent negotiations </a:t>
            </a:r>
            <a:r>
              <a:rPr kumimoji="1" lang="en-US" altLang="ja-JP" dirty="0">
                <a:ea typeface="Calibri" panose="020F0502020204030204" pitchFamily="34" charset="0"/>
              </a:rPr>
              <a:t>makes it difficult to achieve a perfect balance.  </a:t>
            </a:r>
            <a:endParaRPr lang="en-US" altLang="ja-JP" dirty="0">
              <a:ea typeface="Calibri" panose="020F0502020204030204" pitchFamily="34" charset="0"/>
            </a:endParaRPr>
          </a:p>
          <a:p>
            <a:r>
              <a:rPr lang="en-US" altLang="ja-JP" dirty="0">
                <a:ea typeface="Calibri" panose="020F0502020204030204" pitchFamily="34" charset="0"/>
              </a:rPr>
              <a:t>Our preliminary experimental results show that</a:t>
            </a:r>
            <a:endParaRPr lang="en-US" altLang="ja-JP" dirty="0">
              <a:solidFill>
                <a:srgbClr val="00B050"/>
              </a:solidFill>
              <a:ea typeface="Calibri" panose="020F0502020204030204" pitchFamily="34" charset="0"/>
            </a:endParaRPr>
          </a:p>
          <a:p>
            <a:pPr lvl="1"/>
            <a:r>
              <a:rPr lang="en-US" altLang="ja-JP" dirty="0"/>
              <a:t>a seller’s utility tends to decrease when there is an </a:t>
            </a:r>
            <a:r>
              <a:rPr lang="en-US" altLang="ja-JP" dirty="0">
                <a:solidFill>
                  <a:srgbClr val="00B050"/>
                </a:solidFill>
              </a:rPr>
              <a:t>excess of products</a:t>
            </a:r>
            <a:r>
              <a:rPr lang="en-US" altLang="ja-JP" dirty="0"/>
              <a:t>, and</a:t>
            </a:r>
          </a:p>
          <a:p>
            <a:pPr lvl="1"/>
            <a:r>
              <a:rPr lang="en-US" altLang="ja-JP" dirty="0"/>
              <a:t>a buyer’s utility tends to decrease when there is a </a:t>
            </a:r>
            <a:r>
              <a:rPr lang="en-US" altLang="ja-JP" dirty="0">
                <a:solidFill>
                  <a:srgbClr val="00B050"/>
                </a:solidFill>
              </a:rPr>
              <a:t>shortage of products</a:t>
            </a:r>
            <a:r>
              <a:rPr lang="en-US" altLang="ja-JP" dirty="0"/>
              <a:t>.</a:t>
            </a:r>
            <a:endParaRPr lang="en-US" altLang="ja-JP" dirty="0">
              <a:ea typeface="Calibri" panose="020F0502020204030204" pitchFamily="34" charset="0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89E3A93-AD2E-C60B-4D28-DFF285DE7D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0875" y="1268760"/>
            <a:ext cx="2143125" cy="1828800"/>
          </a:xfrm>
          <a:prstGeom prst="rect">
            <a:avLst/>
          </a:prstGeom>
        </p:spPr>
      </p:pic>
      <p:pic>
        <p:nvPicPr>
          <p:cNvPr id="5" name="オーディオ 4">
            <a:hlinkClick r:id="" action="ppaction://media"/>
            <a:extLst>
              <a:ext uri="{FF2B5EF4-FFF2-40B4-BE49-F238E27FC236}">
                <a16:creationId xmlns:a16="http://schemas.microsoft.com/office/drawing/2014/main" id="{51E54325-6E22-0922-EEF1-70C8CB94273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9062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722"/>
    </mc:Choice>
    <mc:Fallback xmlns="">
      <p:transition spd="slow" advTm="497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A00BB9-F002-7B47-5466-42E5DDDCA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Main Idea of </a:t>
            </a:r>
            <a:r>
              <a:rPr kumimoji="1" lang="en-US" altLang="ja-JP" dirty="0" err="1"/>
              <a:t>CCAgent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4A9F0BE-77E7-BFA8-8E4A-C737C195C8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80595-ED90-40B8-82C8-EDA16D017B9E}" type="slidenum">
              <a:rPr lang="ja-JP" altLang="en-US" smtClean="0"/>
              <a:pPr/>
              <a:t>5</a:t>
            </a:fld>
            <a:endParaRPr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E41D9E2-E21F-0FCB-DE13-7DBA412F5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i="1" dirty="0">
                <a:solidFill>
                  <a:srgbClr val="00B050"/>
                </a:solidFill>
              </a:rPr>
              <a:t>Quantity</a:t>
            </a:r>
            <a:r>
              <a:rPr kumimoji="1" lang="en-US" altLang="ja-JP" dirty="0">
                <a:solidFill>
                  <a:srgbClr val="00B050"/>
                </a:solidFill>
              </a:rPr>
              <a:t>: </a:t>
            </a:r>
            <a:r>
              <a:rPr kumimoji="1" lang="en-US" altLang="ja-JP" b="1" i="1" dirty="0">
                <a:solidFill>
                  <a:srgbClr val="FF0000"/>
                </a:solidFill>
              </a:rPr>
              <a:t>Over-selling/over-buying</a:t>
            </a:r>
          </a:p>
          <a:p>
            <a:endParaRPr kumimoji="1" lang="en-US" altLang="ja-JP" dirty="0"/>
          </a:p>
          <a:p>
            <a:r>
              <a:rPr lang="en-US" altLang="ja-JP" i="1" dirty="0">
                <a:solidFill>
                  <a:srgbClr val="00B050"/>
                </a:solidFill>
              </a:rPr>
              <a:t>Price</a:t>
            </a:r>
            <a:r>
              <a:rPr lang="en-US" altLang="ja-JP" dirty="0">
                <a:solidFill>
                  <a:srgbClr val="00B050"/>
                </a:solidFill>
              </a:rPr>
              <a:t>:</a:t>
            </a:r>
            <a:r>
              <a:rPr lang="en-US" altLang="ja-JP" b="1" i="1" dirty="0">
                <a:solidFill>
                  <a:srgbClr val="FF0000"/>
                </a:solidFill>
              </a:rPr>
              <a:t> Bull and bear strategy</a:t>
            </a:r>
            <a:endParaRPr lang="en-US" altLang="ja-JP" dirty="0"/>
          </a:p>
          <a:p>
            <a:pPr lvl="1"/>
            <a:r>
              <a:rPr lang="en-US" altLang="ja-JP" dirty="0"/>
              <a:t>Offer:</a:t>
            </a:r>
            <a:r>
              <a:rPr lang="ja-JP" altLang="en-US" dirty="0"/>
              <a:t> </a:t>
            </a:r>
            <a:r>
              <a:rPr lang="en-US" altLang="ja-JP" dirty="0"/>
              <a:t> bullish strategy</a:t>
            </a:r>
          </a:p>
          <a:p>
            <a:pPr lvl="1"/>
            <a:r>
              <a:rPr lang="en-US" altLang="ja-JP" dirty="0"/>
              <a:t>Accept: bearish strategy</a:t>
            </a:r>
          </a:p>
          <a:p>
            <a:endParaRPr kumimoji="1" lang="ja-JP" altLang="en-US" dirty="0"/>
          </a:p>
        </p:txBody>
      </p:sp>
      <p:pic>
        <p:nvPicPr>
          <p:cNvPr id="6" name="オーディオ 5">
            <a:hlinkClick r:id="" action="ppaction://media"/>
            <a:extLst>
              <a:ext uri="{FF2B5EF4-FFF2-40B4-BE49-F238E27FC236}">
                <a16:creationId xmlns:a16="http://schemas.microsoft.com/office/drawing/2014/main" id="{B9D76B17-D8A0-A12A-0188-9A00377D62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0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646"/>
    </mc:Choice>
    <mc:Fallback xmlns="">
      <p:transition spd="slow" advTm="486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1AB9A1-E8EA-7725-EB30-3C3598514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Offer </a:t>
            </a:r>
            <a:r>
              <a:rPr kumimoji="1" lang="en-US" altLang="ja-JP" dirty="0"/>
              <a:t>Strategy of </a:t>
            </a:r>
            <a:r>
              <a:rPr kumimoji="1" lang="en-US" altLang="ja-JP" dirty="0" err="1"/>
              <a:t>CCAgent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0273F515-1D4B-1950-986A-ECC17A77D1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80595-ED90-40B8-82C8-EDA16D017B9E}" type="slidenum">
              <a:rPr lang="ja-JP" altLang="en-US" smtClean="0"/>
              <a:pPr/>
              <a:t>6</a:t>
            </a:fld>
            <a:endParaRPr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0510D57-6718-CD65-3D46-BF17FDB80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484784"/>
            <a:ext cx="8820920" cy="5130637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r>
              <a:rPr lang="en-US" altLang="ja-JP" sz="2800" dirty="0">
                <a:ea typeface="Calibri" panose="020F0502020204030204" pitchFamily="34" charset="0"/>
              </a:rPr>
              <a:t>W</a:t>
            </a:r>
            <a:r>
              <a:rPr kumimoji="1" lang="en-US" altLang="ja-JP" sz="2800" dirty="0">
                <a:ea typeface="Calibri" panose="020F0502020204030204" pitchFamily="34" charset="0"/>
              </a:rPr>
              <a:t>e </a:t>
            </a:r>
            <a:r>
              <a:rPr lang="en-US" altLang="ja-JP" sz="2800" dirty="0">
                <a:ea typeface="Calibri" panose="020F0502020204030204" pitchFamily="34" charset="0"/>
              </a:rPr>
              <a:t>apply a </a:t>
            </a:r>
            <a:r>
              <a:rPr lang="en-US" altLang="ja-JP" sz="2800" b="1" i="1" dirty="0">
                <a:solidFill>
                  <a:srgbClr val="00B050"/>
                </a:solidFill>
                <a:ea typeface="Calibri" panose="020F0502020204030204" pitchFamily="34" charset="0"/>
              </a:rPr>
              <a:t>c</a:t>
            </a:r>
            <a:r>
              <a:rPr kumimoji="1" lang="en-US" altLang="ja-JP" sz="2800" b="1" i="1" dirty="0">
                <a:solidFill>
                  <a:srgbClr val="00B050"/>
                </a:solidFill>
                <a:ea typeface="Calibri" panose="020F0502020204030204" pitchFamily="34" charset="0"/>
              </a:rPr>
              <a:t>ooperative </a:t>
            </a:r>
            <a:r>
              <a:rPr lang="en-US" altLang="ja-JP" sz="2800" b="1" i="1" dirty="0">
                <a:solidFill>
                  <a:srgbClr val="00B050"/>
                </a:solidFill>
                <a:ea typeface="Calibri" panose="020F0502020204030204" pitchFamily="34" charset="0"/>
              </a:rPr>
              <a:t>s</a:t>
            </a:r>
            <a:r>
              <a:rPr kumimoji="1" lang="en-US" altLang="ja-JP" sz="2800" b="1" i="1" dirty="0">
                <a:solidFill>
                  <a:srgbClr val="00B050"/>
                </a:solidFill>
                <a:ea typeface="Calibri" panose="020F0502020204030204" pitchFamily="34" charset="0"/>
              </a:rPr>
              <a:t>trategy</a:t>
            </a:r>
            <a:r>
              <a:rPr kumimoji="1" lang="en-US" altLang="ja-JP" sz="2800" dirty="0">
                <a:ea typeface="Calibri" panose="020F0502020204030204" pitchFamily="34" charset="0"/>
              </a:rPr>
              <a:t>. </a:t>
            </a:r>
          </a:p>
          <a:p>
            <a:r>
              <a:rPr lang="en-US" altLang="ja-JP" sz="2800" dirty="0" err="1">
                <a:ea typeface="Calibri" panose="020F0502020204030204" pitchFamily="34" charset="0"/>
              </a:rPr>
              <a:t>CCAgent</a:t>
            </a:r>
            <a:r>
              <a:rPr kumimoji="1" lang="en-US" altLang="ja-JP" sz="2800" dirty="0">
                <a:ea typeface="Calibri" panose="020F0502020204030204" pitchFamily="34" charset="0"/>
              </a:rPr>
              <a:t> proposes an acceptable quantity </a:t>
            </a:r>
            <a:br>
              <a:rPr kumimoji="1" lang="en-US" altLang="ja-JP" sz="2800" dirty="0">
                <a:ea typeface="Calibri" panose="020F0502020204030204" pitchFamily="34" charset="0"/>
              </a:rPr>
            </a:br>
            <a:r>
              <a:rPr kumimoji="1" lang="en-US" altLang="ja-JP" sz="2800" dirty="0">
                <a:ea typeface="Calibri" panose="020F0502020204030204" pitchFamily="34" charset="0"/>
              </a:rPr>
              <a:t>by </a:t>
            </a:r>
            <a:r>
              <a:rPr lang="en-US" altLang="ja-JP" sz="2800" dirty="0">
                <a:ea typeface="Calibri" panose="020F0502020204030204" pitchFamily="34" charset="0"/>
              </a:rPr>
              <a:t>considering</a:t>
            </a:r>
            <a:r>
              <a:rPr kumimoji="1" lang="en-US" altLang="ja-JP" sz="2800" dirty="0">
                <a:ea typeface="Calibri" panose="020F0502020204030204" pitchFamily="34" charset="0"/>
              </a:rPr>
              <a:t> the opponent’s proposal.</a:t>
            </a:r>
          </a:p>
          <a:p>
            <a:r>
              <a:rPr lang="en-US" altLang="ja-JP" sz="2800" dirty="0">
                <a:ea typeface="Calibri" panose="020F0502020204030204" pitchFamily="34" charset="0"/>
              </a:rPr>
              <a:t>Quantity: </a:t>
            </a:r>
            <a:endParaRPr lang="en-US" altLang="ja-JP" sz="2800" i="1" dirty="0">
              <a:ea typeface="Calibri" panose="020F0502020204030204" pitchFamily="34" charset="0"/>
            </a:endParaRPr>
          </a:p>
          <a:p>
            <a:pPr lvl="1"/>
            <a:r>
              <a:rPr lang="en-US" altLang="ja-JP" sz="2400" dirty="0">
                <a:ea typeface="Calibri" panose="020F0502020204030204" pitchFamily="34" charset="0"/>
              </a:rPr>
              <a:t>The smaller of the quantity offered by an opponent and </a:t>
            </a:r>
            <a:br>
              <a:rPr lang="en-US" altLang="ja-JP" sz="2400" dirty="0">
                <a:ea typeface="Calibri" panose="020F0502020204030204" pitchFamily="34" charset="0"/>
              </a:rPr>
            </a:br>
            <a:r>
              <a:rPr lang="en-US" altLang="ja-JP" sz="2400" dirty="0">
                <a:ea typeface="Calibri" panose="020F0502020204030204" pitchFamily="34" charset="0"/>
              </a:rPr>
              <a:t>the quantity currently needed is proposed.</a:t>
            </a:r>
          </a:p>
          <a:p>
            <a:pPr lvl="1"/>
            <a:r>
              <a:rPr lang="en-US" altLang="ja-JP" sz="2400" dirty="0" err="1">
                <a:ea typeface="Calibri" panose="020F0502020204030204" pitchFamily="34" charset="0"/>
              </a:rPr>
              <a:t>CCAgent</a:t>
            </a:r>
            <a:r>
              <a:rPr lang="en-US" altLang="ja-JP" sz="2400" dirty="0">
                <a:ea typeface="Calibri" panose="020F0502020204030204" pitchFamily="34" charset="0"/>
              </a:rPr>
              <a:t> </a:t>
            </a:r>
            <a:r>
              <a:rPr lang="en-US" altLang="ja-JP" sz="2400" b="1" i="1" dirty="0">
                <a:solidFill>
                  <a:srgbClr val="00B050"/>
                </a:solidFill>
                <a:ea typeface="Calibri" panose="020F0502020204030204" pitchFamily="34" charset="0"/>
              </a:rPr>
              <a:t>always offers the quantity offered by an opponent or below.</a:t>
            </a:r>
          </a:p>
          <a:p>
            <a:r>
              <a:rPr lang="en-US" altLang="ja-JP" sz="2800" dirty="0">
                <a:ea typeface="Calibri" panose="020F0502020204030204" pitchFamily="34" charset="0"/>
              </a:rPr>
              <a:t>Price: </a:t>
            </a:r>
          </a:p>
          <a:p>
            <a:pPr lvl="1"/>
            <a:r>
              <a:rPr lang="en-US" altLang="ja-JP" sz="2400" dirty="0" err="1">
                <a:ea typeface="Calibri" panose="020F0502020204030204" pitchFamily="34" charset="0"/>
              </a:rPr>
              <a:t>CCAgent</a:t>
            </a:r>
            <a:r>
              <a:rPr lang="en-US" altLang="ja-JP" sz="2400" dirty="0">
                <a:ea typeface="Calibri" panose="020F0502020204030204" pitchFamily="34" charset="0"/>
              </a:rPr>
              <a:t> proposes her </a:t>
            </a:r>
            <a:r>
              <a:rPr lang="en-US" altLang="ja-JP" sz="2400" b="1" i="1" dirty="0">
                <a:solidFill>
                  <a:srgbClr val="00B050"/>
                </a:solidFill>
                <a:ea typeface="Calibri" panose="020F0502020204030204" pitchFamily="34" charset="0"/>
              </a:rPr>
              <a:t>best price</a:t>
            </a:r>
            <a:r>
              <a:rPr lang="en-US" altLang="ja-JP" sz="2400" dirty="0">
                <a:ea typeface="Calibri" panose="020F0502020204030204" pitchFamily="34" charset="0"/>
              </a:rPr>
              <a:t>.</a:t>
            </a:r>
          </a:p>
          <a:p>
            <a:pPr lvl="1"/>
            <a:r>
              <a:rPr lang="en-US" altLang="ja-JP" sz="2400" dirty="0">
                <a:ea typeface="Calibri" panose="020F0502020204030204" pitchFamily="34" charset="0"/>
              </a:rPr>
              <a:t>When </a:t>
            </a:r>
            <a:r>
              <a:rPr lang="en-US" altLang="ja-JP" sz="2400" dirty="0" err="1">
                <a:ea typeface="Calibri" panose="020F0502020204030204" pitchFamily="34" charset="0"/>
              </a:rPr>
              <a:t>CCAgent</a:t>
            </a:r>
            <a:r>
              <a:rPr lang="en-US" altLang="ja-JP" sz="2400" dirty="0">
                <a:ea typeface="Calibri" panose="020F0502020204030204" pitchFamily="34" charset="0"/>
              </a:rPr>
              <a:t> is a </a:t>
            </a:r>
            <a:r>
              <a:rPr lang="en-US" altLang="ja-JP" sz="2400" b="1" i="1" dirty="0">
                <a:solidFill>
                  <a:srgbClr val="00B050"/>
                </a:solidFill>
                <a:ea typeface="Calibri" panose="020F0502020204030204" pitchFamily="34" charset="0"/>
              </a:rPr>
              <a:t>buyer</a:t>
            </a:r>
            <a:r>
              <a:rPr lang="en-US" altLang="ja-JP" sz="2400" dirty="0">
                <a:ea typeface="Calibri" panose="020F0502020204030204" pitchFamily="34" charset="0"/>
              </a:rPr>
              <a:t>, she offers </a:t>
            </a:r>
            <a:r>
              <a:rPr lang="en-US" altLang="ja-JP" sz="2400" b="1" i="1" dirty="0">
                <a:solidFill>
                  <a:srgbClr val="00B050"/>
                </a:solidFill>
                <a:ea typeface="Calibri" panose="020F0502020204030204" pitchFamily="34" charset="0"/>
              </a:rPr>
              <a:t>a low price</a:t>
            </a:r>
            <a:r>
              <a:rPr lang="en-US" altLang="ja-JP" sz="2400" dirty="0">
                <a:ea typeface="Calibri" panose="020F0502020204030204" pitchFamily="34" charset="0"/>
              </a:rPr>
              <a:t>. </a:t>
            </a:r>
          </a:p>
          <a:p>
            <a:pPr lvl="1"/>
            <a:r>
              <a:rPr lang="en-US" altLang="ja-JP" sz="2400" dirty="0">
                <a:ea typeface="Calibri" panose="020F0502020204030204" pitchFamily="34" charset="0"/>
              </a:rPr>
              <a:t>When </a:t>
            </a:r>
            <a:r>
              <a:rPr lang="en-US" altLang="ja-JP" sz="2400" dirty="0" err="1">
                <a:ea typeface="Calibri" panose="020F0502020204030204" pitchFamily="34" charset="0"/>
              </a:rPr>
              <a:t>CCAgent</a:t>
            </a:r>
            <a:r>
              <a:rPr lang="en-US" altLang="ja-JP" sz="2400" dirty="0">
                <a:ea typeface="Calibri" panose="020F0502020204030204" pitchFamily="34" charset="0"/>
              </a:rPr>
              <a:t> is a </a:t>
            </a:r>
            <a:r>
              <a:rPr lang="en-US" altLang="ja-JP" sz="2400" b="1" i="1" dirty="0">
                <a:solidFill>
                  <a:srgbClr val="00B050"/>
                </a:solidFill>
                <a:ea typeface="Calibri" panose="020F0502020204030204" pitchFamily="34" charset="0"/>
              </a:rPr>
              <a:t>seller</a:t>
            </a:r>
            <a:r>
              <a:rPr lang="en-US" altLang="ja-JP" sz="2400" dirty="0">
                <a:ea typeface="Calibri" panose="020F0502020204030204" pitchFamily="34" charset="0"/>
              </a:rPr>
              <a:t>, she offers </a:t>
            </a:r>
            <a:r>
              <a:rPr lang="en-US" altLang="ja-JP" sz="2400" b="1" i="1" dirty="0">
                <a:solidFill>
                  <a:srgbClr val="00B050"/>
                </a:solidFill>
                <a:ea typeface="Calibri" panose="020F0502020204030204" pitchFamily="34" charset="0"/>
              </a:rPr>
              <a:t>a high price</a:t>
            </a:r>
            <a:r>
              <a:rPr lang="en-US" altLang="ja-JP" sz="2400" dirty="0">
                <a:ea typeface="Calibri" panose="020F0502020204030204" pitchFamily="34" charset="0"/>
              </a:rPr>
              <a:t>.</a:t>
            </a:r>
          </a:p>
          <a:p>
            <a:pPr lvl="1"/>
            <a:endParaRPr lang="en-US" altLang="ja-JP" sz="2400" dirty="0">
              <a:ea typeface="Calibri" panose="020F0502020204030204" pitchFamily="34" charset="0"/>
            </a:endParaRPr>
          </a:p>
          <a:p>
            <a:pPr marL="0" indent="0">
              <a:buNone/>
            </a:pPr>
            <a:endParaRPr kumimoji="1" lang="en-US" altLang="ja-JP" sz="3000" dirty="0">
              <a:ea typeface="Calibri" panose="020F0502020204030204" pitchFamily="34" charset="0"/>
            </a:endParaRPr>
          </a:p>
          <a:p>
            <a:endParaRPr kumimoji="1" lang="en-US" altLang="ja-JP" sz="3000" dirty="0">
              <a:ea typeface="Calibri" panose="020F0502020204030204" pitchFamily="34" charset="0"/>
            </a:endParaRPr>
          </a:p>
          <a:p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26E3AC1-5E0C-1E52-B576-C58DF6B030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6208" y="1090537"/>
            <a:ext cx="1937792" cy="1572034"/>
          </a:xfrm>
          <a:prstGeom prst="rect">
            <a:avLst/>
          </a:prstGeom>
        </p:spPr>
      </p:pic>
      <p:pic>
        <p:nvPicPr>
          <p:cNvPr id="6" name="オーディオ 5">
            <a:hlinkClick r:id="" action="ppaction://media"/>
            <a:extLst>
              <a:ext uri="{FF2B5EF4-FFF2-40B4-BE49-F238E27FC236}">
                <a16:creationId xmlns:a16="http://schemas.microsoft.com/office/drawing/2014/main" id="{3530C11A-487C-40EC-4047-86FAB9D0A77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5654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910"/>
    </mc:Choice>
    <mc:Fallback xmlns="">
      <p:transition spd="slow" advTm="59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1AB9A1-E8EA-7725-EB30-3C3598514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Accept Strategy of </a:t>
            </a:r>
            <a:r>
              <a:rPr kumimoji="1" lang="en-US" altLang="ja-JP" dirty="0" err="1"/>
              <a:t>CCAgent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0273F515-1D4B-1950-986A-ECC17A77D1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80595-ED90-40B8-82C8-EDA16D017B9E}" type="slidenum">
              <a:rPr lang="ja-JP" altLang="en-US" smtClean="0"/>
              <a:pPr/>
              <a:t>7</a:t>
            </a:fld>
            <a:endParaRPr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0510D57-6718-CD65-3D46-BF17FDB80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740" y="1691680"/>
            <a:ext cx="8892480" cy="4617640"/>
          </a:xfrm>
        </p:spPr>
        <p:txBody>
          <a:bodyPr>
            <a:normAutofit fontScale="92500" lnSpcReduction="20000"/>
          </a:bodyPr>
          <a:lstStyle/>
          <a:p>
            <a:r>
              <a:rPr lang="en-US" altLang="ja-JP" sz="3000" dirty="0"/>
              <a:t>We apply a </a:t>
            </a:r>
            <a:r>
              <a:rPr lang="en-US" altLang="ja-JP" sz="3000" b="1" i="1" dirty="0">
                <a:solidFill>
                  <a:srgbClr val="00B050"/>
                </a:solidFill>
              </a:rPr>
              <a:t>c</a:t>
            </a:r>
            <a:r>
              <a:rPr kumimoji="1" lang="en-US" altLang="ja-JP" sz="3000" b="1" i="1" dirty="0">
                <a:solidFill>
                  <a:srgbClr val="00B050"/>
                </a:solidFill>
              </a:rPr>
              <a:t>ompromising strategy</a:t>
            </a:r>
            <a:r>
              <a:rPr kumimoji="1" lang="en-US" altLang="ja-JP" sz="3000" dirty="0"/>
              <a:t>.</a:t>
            </a:r>
          </a:p>
          <a:p>
            <a:r>
              <a:rPr lang="en-US" altLang="ja-JP" sz="3000" dirty="0"/>
              <a:t>Quantity:</a:t>
            </a:r>
            <a:r>
              <a:rPr kumimoji="1" lang="en-US" altLang="ja-JP" sz="3000" dirty="0"/>
              <a:t> </a:t>
            </a:r>
          </a:p>
          <a:p>
            <a:pPr lvl="1"/>
            <a:r>
              <a:rPr lang="en-US" altLang="ja-JP" sz="3000" dirty="0" err="1"/>
              <a:t>CCAgent</a:t>
            </a:r>
            <a:r>
              <a:rPr lang="en-US" altLang="ja-JP" sz="3000" dirty="0"/>
              <a:t> accepts a proposal </a:t>
            </a:r>
            <a:r>
              <a:rPr lang="en-US" altLang="ja-JP" sz="3000" b="1" i="1" dirty="0">
                <a:solidFill>
                  <a:srgbClr val="00B050"/>
                </a:solidFill>
              </a:rPr>
              <a:t>even if the proposed quantity is one more than currently required</a:t>
            </a:r>
            <a:r>
              <a:rPr lang="en-US" altLang="ja-JP" sz="3000" dirty="0"/>
              <a:t>.  </a:t>
            </a:r>
          </a:p>
          <a:p>
            <a:pPr lvl="2"/>
            <a:r>
              <a:rPr lang="en-US" altLang="ja-JP" sz="3000" dirty="0"/>
              <a:t>She rejects a proposal when the proposed quantity is two more than currently required.</a:t>
            </a:r>
          </a:p>
          <a:p>
            <a:pPr lvl="1"/>
            <a:r>
              <a:rPr lang="en-US" altLang="ja-JP" sz="3000" dirty="0"/>
              <a:t>She finalizes a negotiation when the quantity</a:t>
            </a:r>
            <a:r>
              <a:rPr lang="ja-JP" altLang="en-US" sz="3000" dirty="0"/>
              <a:t> </a:t>
            </a:r>
            <a:r>
              <a:rPr lang="en-US" altLang="ja-JP" sz="3000" dirty="0"/>
              <a:t>currently required is 0 or below.  </a:t>
            </a:r>
          </a:p>
          <a:p>
            <a:r>
              <a:rPr lang="en-US" altLang="ja-JP" sz="3000" dirty="0"/>
              <a:t>Price:</a:t>
            </a:r>
          </a:p>
          <a:p>
            <a:pPr lvl="1"/>
            <a:r>
              <a:rPr lang="en-US" altLang="ja-JP" sz="3000" dirty="0"/>
              <a:t>She </a:t>
            </a:r>
            <a:r>
              <a:rPr lang="en-US" altLang="ja-JP" sz="3000" b="1" i="1" dirty="0">
                <a:solidFill>
                  <a:srgbClr val="00B050"/>
                </a:solidFill>
              </a:rPr>
              <a:t>always accepts </a:t>
            </a:r>
            <a:r>
              <a:rPr lang="en-US" altLang="ja-JP" sz="3000" dirty="0"/>
              <a:t>the trading price proposed </a:t>
            </a:r>
            <a:br>
              <a:rPr lang="en-US" altLang="ja-JP" sz="3000" dirty="0"/>
            </a:br>
            <a:r>
              <a:rPr lang="en-US" altLang="ja-JP" sz="3000" dirty="0"/>
              <a:t>by an opponent.</a:t>
            </a:r>
          </a:p>
          <a:p>
            <a:pPr lvl="1"/>
            <a:endParaRPr lang="en-US" altLang="ja-JP" sz="3000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5FFE0B6-80D8-70BF-4B53-DCEBC4DB1C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2340" y="548680"/>
            <a:ext cx="1656184" cy="1805104"/>
          </a:xfrm>
          <a:prstGeom prst="rect">
            <a:avLst/>
          </a:prstGeom>
        </p:spPr>
      </p:pic>
      <p:pic>
        <p:nvPicPr>
          <p:cNvPr id="5" name="オーディオ 4">
            <a:hlinkClick r:id="" action="ppaction://media"/>
            <a:extLst>
              <a:ext uri="{FF2B5EF4-FFF2-40B4-BE49-F238E27FC236}">
                <a16:creationId xmlns:a16="http://schemas.microsoft.com/office/drawing/2014/main" id="{510AF273-F276-2E15-BF6E-EA5637E45D7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5823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445"/>
    </mc:Choice>
    <mc:Fallback xmlns="">
      <p:transition spd="slow" advTm="434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48C33C-A70A-4684-95EA-E37DBFF49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Experimental Results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06F28D6-5FFA-1871-3442-0F422DE181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80595-ED90-40B8-82C8-EDA16D017B9E}" type="slidenum">
              <a:rPr lang="ja-JP" altLang="en-US" smtClean="0"/>
              <a:pPr/>
              <a:t>8</a:t>
            </a:fld>
            <a:endParaRPr lang="ja-JP" altLang="en-US" dirty="0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6A8967C1-0A18-464E-73F1-4BCB01EE9F22}"/>
              </a:ext>
            </a:extLst>
          </p:cNvPr>
          <p:cNvSpPr txBox="1">
            <a:spLocks/>
          </p:cNvSpPr>
          <p:nvPr/>
        </p:nvSpPr>
        <p:spPr>
          <a:xfrm>
            <a:off x="5084901" y="3767814"/>
            <a:ext cx="3356473" cy="1982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rgbClr val="685636"/>
                </a:solidFill>
                <a:latin typeface="Calibri" panose="020F0502020204030204" pitchFamily="34" charset="0"/>
                <a:ea typeface="HG丸ｺﾞｼｯｸM-PRO" pitchFamily="50" charset="-128"/>
                <a:cs typeface="Calibri" panose="020F050202020403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rgbClr val="685636"/>
                </a:solidFill>
                <a:latin typeface="Calibri" panose="020F0502020204030204" pitchFamily="34" charset="0"/>
                <a:ea typeface="HG丸ｺﾞｼｯｸM-PRO" pitchFamily="50" charset="-128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rgbClr val="685636"/>
                </a:solidFill>
                <a:latin typeface="Calibri" panose="020F0502020204030204" pitchFamily="34" charset="0"/>
                <a:ea typeface="HG丸ｺﾞｼｯｸM-PRO" pitchFamily="50" charset="-128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rgbClr val="685636"/>
                </a:solidFill>
                <a:latin typeface="Calibri" panose="020F0502020204030204" pitchFamily="34" charset="0"/>
                <a:ea typeface="HG丸ｺﾞｼｯｸM-PRO" pitchFamily="50" charset="-128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rgbClr val="685636"/>
                </a:solidFill>
                <a:latin typeface="Calibri" panose="020F0502020204030204" pitchFamily="34" charset="0"/>
                <a:ea typeface="HG丸ｺﾞｼｯｸM-PRO" pitchFamily="50" charset="-128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800" dirty="0">
                <a:ea typeface="Calibri" panose="020F0502020204030204" pitchFamily="34" charset="0"/>
              </a:rPr>
              <a:t>Last online tournament </a:t>
            </a:r>
            <a:br>
              <a:rPr lang="en-US" altLang="ja-JP" sz="1800" dirty="0">
                <a:ea typeface="Calibri" panose="020F0502020204030204" pitchFamily="34" charset="0"/>
              </a:rPr>
            </a:br>
            <a:r>
              <a:rPr lang="en-US" altLang="ja-JP" sz="1800" dirty="0">
                <a:ea typeface="Calibri" panose="020F0502020204030204" pitchFamily="34" charset="0"/>
              </a:rPr>
              <a:t>on May 3rd, 2023</a:t>
            </a:r>
          </a:p>
          <a:p>
            <a:pPr marL="0" indent="0">
              <a:buNone/>
            </a:pPr>
            <a:r>
              <a:rPr lang="en-US" altLang="ja-JP" sz="28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</a:rPr>
              <a:t>CCAgent</a:t>
            </a:r>
            <a:r>
              <a:rPr lang="en-US" altLang="ja-JP" sz="2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</a:rPr>
              <a:t> is ranked second! 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A4AB6964-040A-D136-0FA6-32E384FD4891}"/>
              </a:ext>
            </a:extLst>
          </p:cNvPr>
          <p:cNvSpPr/>
          <p:nvPr/>
        </p:nvSpPr>
        <p:spPr>
          <a:xfrm>
            <a:off x="644906" y="3652103"/>
            <a:ext cx="7721854" cy="257973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0" name="表 13">
            <a:extLst>
              <a:ext uri="{FF2B5EF4-FFF2-40B4-BE49-F238E27FC236}">
                <a16:creationId xmlns:a16="http://schemas.microsoft.com/office/drawing/2014/main" id="{D0D9A039-2741-54FE-C668-3CF7A71D0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553434"/>
              </p:ext>
            </p:extLst>
          </p:nvPr>
        </p:nvGraphicFramePr>
        <p:xfrm>
          <a:off x="810893" y="2012001"/>
          <a:ext cx="3821047" cy="138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9648">
                  <a:extLst>
                    <a:ext uri="{9D8B030D-6E8A-4147-A177-3AD203B41FA5}">
                      <a16:colId xmlns:a16="http://schemas.microsoft.com/office/drawing/2014/main" val="3918674700"/>
                    </a:ext>
                  </a:extLst>
                </a:gridCol>
                <a:gridCol w="1891399">
                  <a:extLst>
                    <a:ext uri="{9D8B030D-6E8A-4147-A177-3AD203B41FA5}">
                      <a16:colId xmlns:a16="http://schemas.microsoft.com/office/drawing/2014/main" val="1842819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Average Score (100 games)</a:t>
                      </a:r>
                      <a:endParaRPr kumimoji="1" lang="ja-JP" altLang="en-US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1814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 err="1">
                          <a:solidFill>
                            <a:srgbClr val="FF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CCAgent</a:t>
                      </a:r>
                      <a:endParaRPr kumimoji="1" lang="ja-JP" altLang="en-US" b="1" dirty="0">
                        <a:solidFill>
                          <a:srgbClr val="FF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b="1" dirty="0">
                          <a:solidFill>
                            <a:srgbClr val="FF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11,016</a:t>
                      </a:r>
                      <a:endParaRPr kumimoji="1" lang="ja-JP" altLang="en-US" b="1" dirty="0">
                        <a:solidFill>
                          <a:srgbClr val="FF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695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SimpleAgent</a:t>
                      </a:r>
                      <a:endParaRPr kumimoji="1" lang="ja-JP" altLang="en-US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10,924</a:t>
                      </a:r>
                      <a:endParaRPr kumimoji="1" lang="ja-JP" altLang="en-US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000840"/>
                  </a:ext>
                </a:extLst>
              </a:tr>
            </a:tbl>
          </a:graphicData>
        </a:graphic>
      </p:graphicFrame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5C059595-B5A2-06D7-EC31-18A92F2CEC1C}"/>
              </a:ext>
            </a:extLst>
          </p:cNvPr>
          <p:cNvSpPr/>
          <p:nvPr/>
        </p:nvSpPr>
        <p:spPr>
          <a:xfrm>
            <a:off x="644906" y="1819275"/>
            <a:ext cx="7721854" cy="1696414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92866164-1528-0023-DDC0-A13E3962FD71}"/>
              </a:ext>
            </a:extLst>
          </p:cNvPr>
          <p:cNvSpPr txBox="1">
            <a:spLocks/>
          </p:cNvSpPr>
          <p:nvPr/>
        </p:nvSpPr>
        <p:spPr>
          <a:xfrm>
            <a:off x="4784802" y="2012001"/>
            <a:ext cx="4157364" cy="1943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rgbClr val="685636"/>
                </a:solidFill>
                <a:latin typeface="Calibri" panose="020F0502020204030204" pitchFamily="34" charset="0"/>
                <a:ea typeface="HG丸ｺﾞｼｯｸM-PRO" pitchFamily="50" charset="-128"/>
                <a:cs typeface="Calibri" panose="020F050202020403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rgbClr val="685636"/>
                </a:solidFill>
                <a:latin typeface="Calibri" panose="020F0502020204030204" pitchFamily="34" charset="0"/>
                <a:ea typeface="HG丸ｺﾞｼｯｸM-PRO" pitchFamily="50" charset="-128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rgbClr val="685636"/>
                </a:solidFill>
                <a:latin typeface="Calibri" panose="020F0502020204030204" pitchFamily="34" charset="0"/>
                <a:ea typeface="HG丸ｺﾞｼｯｸM-PRO" pitchFamily="50" charset="-128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rgbClr val="685636"/>
                </a:solidFill>
                <a:latin typeface="Calibri" panose="020F0502020204030204" pitchFamily="34" charset="0"/>
                <a:ea typeface="HG丸ｺﾞｼｯｸM-PRO" pitchFamily="50" charset="-128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rgbClr val="685636"/>
                </a:solidFill>
                <a:latin typeface="Calibri" panose="020F0502020204030204" pitchFamily="34" charset="0"/>
                <a:ea typeface="HG丸ｺﾞｼｯｸM-PRO" pitchFamily="50" charset="-128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8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</a:rPr>
              <a:t>CCAgent</a:t>
            </a:r>
            <a:r>
              <a:rPr lang="en-US" altLang="ja-JP" sz="2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</a:rPr>
              <a:t> outperforms </a:t>
            </a:r>
            <a:r>
              <a:rPr lang="en-US" altLang="ja-JP" sz="28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</a:rPr>
              <a:t>SimpleAgent</a:t>
            </a:r>
            <a:r>
              <a:rPr lang="en-US" altLang="ja-JP" sz="2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</a:rPr>
              <a:t>!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0699D67-F8D0-534E-D6EC-9A3E77481A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9094" y="4277866"/>
            <a:ext cx="927531" cy="2095128"/>
          </a:xfrm>
          <a:prstGeom prst="rect">
            <a:avLst/>
          </a:prstGeom>
        </p:spPr>
      </p:pic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CF9C306A-B642-1E95-EAE5-DC630DE15932}"/>
              </a:ext>
            </a:extLst>
          </p:cNvPr>
          <p:cNvGrpSpPr/>
          <p:nvPr/>
        </p:nvGrpSpPr>
        <p:grpSpPr>
          <a:xfrm>
            <a:off x="816772" y="3767814"/>
            <a:ext cx="4079303" cy="2325482"/>
            <a:chOff x="816772" y="3767814"/>
            <a:chExt cx="4079303" cy="2325482"/>
          </a:xfrm>
        </p:grpSpPr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772876E6-559D-CE69-483E-EE2B3CB024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17" t="18547" b="41503"/>
            <a:stretch/>
          </p:blipFill>
          <p:spPr>
            <a:xfrm>
              <a:off x="816772" y="3767814"/>
              <a:ext cx="4079303" cy="2325482"/>
            </a:xfrm>
            <a:prstGeom prst="rect">
              <a:avLst/>
            </a:prstGeom>
          </p:spPr>
        </p:pic>
        <p:sp>
          <p:nvSpPr>
            <p:cNvPr id="24" name="四角形: 角を丸くする 23">
              <a:extLst>
                <a:ext uri="{FF2B5EF4-FFF2-40B4-BE49-F238E27FC236}">
                  <a16:creationId xmlns:a16="http://schemas.microsoft.com/office/drawing/2014/main" id="{0240129E-BD43-E83A-B729-608493AB57BF}"/>
                </a:ext>
              </a:extLst>
            </p:cNvPr>
            <p:cNvSpPr/>
            <p:nvPr/>
          </p:nvSpPr>
          <p:spPr>
            <a:xfrm>
              <a:off x="816772" y="5120981"/>
              <a:ext cx="4079303" cy="52052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4E0BF2A1-8254-4253-75E3-49FF404FE7CE}"/>
                </a:ext>
              </a:extLst>
            </p:cNvPr>
            <p:cNvSpPr txBox="1"/>
            <p:nvPr/>
          </p:nvSpPr>
          <p:spPr>
            <a:xfrm>
              <a:off x="1435415" y="4746630"/>
              <a:ext cx="241069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QuantityOrientedAgent</a:t>
              </a:r>
              <a:endParaRPr kumimoji="1" lang="ja-JP" altLang="en-US" sz="1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A1A0B5B7-7C94-E903-7509-F6CCF1CECD25}"/>
                </a:ext>
              </a:extLst>
            </p:cNvPr>
            <p:cNvSpPr txBox="1"/>
            <p:nvPr/>
          </p:nvSpPr>
          <p:spPr>
            <a:xfrm>
              <a:off x="1435415" y="5229200"/>
              <a:ext cx="160983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CCAgent</a:t>
              </a:r>
              <a:endParaRPr kumimoji="1" lang="ja-JP" altLang="en-US" sz="1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8F7AF0A9-9AED-E57E-B177-F831BDB432F0}"/>
                </a:ext>
              </a:extLst>
            </p:cNvPr>
            <p:cNvSpPr txBox="1"/>
            <p:nvPr/>
          </p:nvSpPr>
          <p:spPr>
            <a:xfrm>
              <a:off x="1435414" y="5713511"/>
              <a:ext cx="16098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SyncAgent</a:t>
              </a:r>
              <a:endParaRPr kumimoji="1" lang="ja-JP" altLang="en-US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9BF3C930-E08E-9D8E-24C7-2E4297BBE0A1}"/>
                </a:ext>
              </a:extLst>
            </p:cNvPr>
            <p:cNvSpPr txBox="1"/>
            <p:nvPr/>
          </p:nvSpPr>
          <p:spPr>
            <a:xfrm>
              <a:off x="3807193" y="4788080"/>
              <a:ext cx="101961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10,969</a:t>
              </a:r>
              <a:endParaRPr kumimoji="1" lang="ja-JP" altLang="en-US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897EBEAD-7795-518F-50CF-620BE98A3FE3}"/>
                </a:ext>
              </a:extLst>
            </p:cNvPr>
            <p:cNvSpPr txBox="1"/>
            <p:nvPr/>
          </p:nvSpPr>
          <p:spPr>
            <a:xfrm>
              <a:off x="3747964" y="5248217"/>
              <a:ext cx="108888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10,846</a:t>
              </a:r>
              <a:endParaRPr kumimoji="1" lang="ja-JP" altLang="en-US" sz="1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4919E3D8-151A-3764-A1BF-EE55D587F342}"/>
                </a:ext>
              </a:extLst>
            </p:cNvPr>
            <p:cNvSpPr txBox="1"/>
            <p:nvPr/>
          </p:nvSpPr>
          <p:spPr>
            <a:xfrm>
              <a:off x="3817230" y="5713511"/>
              <a:ext cx="100958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10,654</a:t>
              </a:r>
              <a:endParaRPr kumimoji="1" lang="ja-JP" altLang="en-US" sz="1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8" name="オーディオ 7">
            <a:hlinkClick r:id="" action="ppaction://media"/>
            <a:extLst>
              <a:ext uri="{FF2B5EF4-FFF2-40B4-BE49-F238E27FC236}">
                <a16:creationId xmlns:a16="http://schemas.microsoft.com/office/drawing/2014/main" id="{39025607-6C94-BCE9-C875-98A8DD3823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48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472"/>
    </mc:Choice>
    <mc:Fallback xmlns="">
      <p:transition spd="slow" advTm="404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A3FAEC-35FF-1670-7EE0-DD2B60DB9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Conclusions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07FB20F-4F8E-173F-0BD1-3EFBFF9210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80595-ED90-40B8-82C8-EDA16D017B9E}" type="slidenum">
              <a:rPr lang="ja-JP" altLang="en-US" smtClean="0"/>
              <a:pPr/>
              <a:t>9</a:t>
            </a:fld>
            <a:endParaRPr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88F59A4-4172-318D-C359-C5C7DB243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800" dirty="0">
                <a:ea typeface="Calibri" panose="020F0502020204030204" pitchFamily="34" charset="0"/>
              </a:rPr>
              <a:t>We developed </a:t>
            </a:r>
            <a:r>
              <a:rPr kumimoji="1" lang="en-US" altLang="ja-JP" sz="2800" dirty="0" err="1">
                <a:ea typeface="Calibri" panose="020F0502020204030204" pitchFamily="34" charset="0"/>
              </a:rPr>
              <a:t>CCAgent</a:t>
            </a:r>
            <a:r>
              <a:rPr kumimoji="1" lang="en-US" altLang="ja-JP" sz="2800" dirty="0">
                <a:ea typeface="Calibri" panose="020F0502020204030204" pitchFamily="34" charset="0"/>
              </a:rPr>
              <a:t> based on </a:t>
            </a:r>
            <a:r>
              <a:rPr kumimoji="1" lang="en-US" altLang="ja-JP" sz="2800" dirty="0" err="1">
                <a:ea typeface="Calibri" panose="020F0502020204030204" pitchFamily="34" charset="0"/>
              </a:rPr>
              <a:t>SimpleAgent</a:t>
            </a:r>
            <a:r>
              <a:rPr kumimoji="1" lang="en-US" altLang="ja-JP" sz="2800" dirty="0">
                <a:ea typeface="Calibri" panose="020F0502020204030204" pitchFamily="34" charset="0"/>
              </a:rPr>
              <a:t>.</a:t>
            </a:r>
          </a:p>
          <a:p>
            <a:r>
              <a:rPr lang="en-US" altLang="ja-JP" sz="2800" dirty="0" err="1">
                <a:ea typeface="Calibri" panose="020F0502020204030204" pitchFamily="34" charset="0"/>
              </a:rPr>
              <a:t>CCAgent</a:t>
            </a:r>
            <a:r>
              <a:rPr lang="en-US" altLang="ja-JP" sz="2800" dirty="0">
                <a:ea typeface="Calibri" panose="020F0502020204030204" pitchFamily="34" charset="0"/>
              </a:rPr>
              <a:t> applies cooperative and compromising strategies. </a:t>
            </a:r>
            <a:endParaRPr kumimoji="1" lang="en-US" altLang="ja-JP" sz="2800" dirty="0">
              <a:ea typeface="Calibri" panose="020F0502020204030204" pitchFamily="34" charset="0"/>
            </a:endParaRPr>
          </a:p>
          <a:p>
            <a:r>
              <a:rPr lang="en-US" altLang="ja-JP" sz="2800" dirty="0" err="1">
                <a:ea typeface="Calibri" panose="020F0502020204030204" pitchFamily="34" charset="0"/>
              </a:rPr>
              <a:t>CCAgent</a:t>
            </a:r>
            <a:r>
              <a:rPr lang="en-US" altLang="ja-JP" sz="2800" dirty="0">
                <a:ea typeface="Calibri" panose="020F0502020204030204" pitchFamily="34" charset="0"/>
              </a:rPr>
              <a:t> is second at the last online tournament on May 3rd, 2023. </a:t>
            </a:r>
            <a:r>
              <a:rPr kumimoji="1" lang="en-US" altLang="ja-JP" sz="2800" dirty="0">
                <a:ea typeface="Calibri" panose="020F0502020204030204" pitchFamily="34" charset="0"/>
              </a:rPr>
              <a:t> </a:t>
            </a:r>
          </a:p>
          <a:p>
            <a:endParaRPr kumimoji="1" lang="en-US" altLang="ja-JP" sz="2800" dirty="0">
              <a:ea typeface="Calibri" panose="020F0502020204030204" pitchFamily="34" charset="0"/>
            </a:endParaRPr>
          </a:p>
          <a:p>
            <a:r>
              <a:rPr lang="en-US" altLang="ja-JP" sz="2800" dirty="0">
                <a:ea typeface="Calibri" panose="020F0502020204030204" pitchFamily="34" charset="0"/>
              </a:rPr>
              <a:t>The future work includes predicting an opponent‘s acceptance strategy.</a:t>
            </a:r>
          </a:p>
          <a:p>
            <a:endParaRPr kumimoji="1" lang="ja-JP" altLang="en-US" sz="2800" dirty="0"/>
          </a:p>
        </p:txBody>
      </p:sp>
      <p:pic>
        <p:nvPicPr>
          <p:cNvPr id="10" name="オーディオ 9">
            <a:hlinkClick r:id="" action="ppaction://media"/>
            <a:extLst>
              <a:ext uri="{FF2B5EF4-FFF2-40B4-BE49-F238E27FC236}">
                <a16:creationId xmlns:a16="http://schemas.microsoft.com/office/drawing/2014/main" id="{9984B4E5-4F3F-BE13-7E6F-0042E3ECD98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90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61"/>
    </mc:Choice>
    <mc:Fallback xmlns="">
      <p:transition spd="slow" advTm="299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5|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4|14|6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6|8|7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6|8.4|18.4|2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18.8|8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3"/>
</p:tagLst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デザート">
      <a:majorFont>
        <a:latin typeface="Tw Cen MT"/>
        <a:ea typeface=""/>
        <a:cs typeface=""/>
        <a:font script="Grek" typeface="Calibri"/>
        <a:font script="Cyrl" typeface="Calibri"/>
        <a:font script="Jpan" typeface="HG創英角ｺﾞｼｯｸUB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創英角ｺﾞｼｯｸUB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2eff420-4200-4fcf-8456-6a498270f780">
      <Terms xmlns="http://schemas.microsoft.com/office/infopath/2007/PartnerControls"/>
    </lcf76f155ced4ddcb4097134ff3c332f>
    <TaxCatchAll xmlns="d73ddcd8-d699-473d-93e0-5d07a4097991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1FA6D99005FAA54B88EC550F5F4EAD82" ma:contentTypeVersion="10" ma:contentTypeDescription="新しいドキュメントを作成します。" ma:contentTypeScope="" ma:versionID="4cd310a148ff3413119e252f2ccaf4a5">
  <xsd:schema xmlns:xsd="http://www.w3.org/2001/XMLSchema" xmlns:xs="http://www.w3.org/2001/XMLSchema" xmlns:p="http://schemas.microsoft.com/office/2006/metadata/properties" xmlns:ns2="32eff420-4200-4fcf-8456-6a498270f780" xmlns:ns3="d73ddcd8-d699-473d-93e0-5d07a4097991" targetNamespace="http://schemas.microsoft.com/office/2006/metadata/properties" ma:root="true" ma:fieldsID="a5998574c6d34b261f433b334d805411" ns2:_="" ns3:_="">
    <xsd:import namespace="32eff420-4200-4fcf-8456-6a498270f780"/>
    <xsd:import namespace="d73ddcd8-d699-473d-93e0-5d07a40979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ff420-4200-4fcf-8456-6a498270f7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画像タグ" ma:readOnly="false" ma:fieldId="{5cf76f15-5ced-4ddc-b409-7134ff3c332f}" ma:taxonomyMulti="true" ma:sspId="a1abd56f-78d4-4289-b5d3-ebb70d80254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3ddcd8-d699-473d-93e0-5d07a409799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35f78f88-2c3a-4c09-b4e1-e0654123b0b2}" ma:internalName="TaxCatchAll" ma:showField="CatchAllData" ma:web="d73ddcd8-d699-473d-93e0-5d07a40979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6BDE9AA-1F19-40AA-A61A-984FB34329F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6E5118F-5305-4EE9-B8C9-EEB4AFFF093F}">
  <ds:schemaRefs>
    <ds:schemaRef ds:uri="http://www.w3.org/XML/1998/namespace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d73ddcd8-d699-473d-93e0-5d07a4097991"/>
    <ds:schemaRef ds:uri="32eff420-4200-4fcf-8456-6a498270f780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04D361D-FD51-49AA-8FF0-17C02581BC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ff420-4200-4fcf-8456-6a498270f780"/>
    <ds:schemaRef ds:uri="d73ddcd8-d699-473d-93e0-5d07a40979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8d40fbb2-fe06-47a2-ab9e-e54b3d35bb23}" enabled="1" method="Privileged" siteId="{41e161d0-5b65-430f-b842-a438aa5f1fd2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1479</TotalTime>
  <Words>478</Words>
  <Application>Microsoft Office PowerPoint</Application>
  <PresentationFormat>画面に合わせる (4:3)</PresentationFormat>
  <Paragraphs>94</Paragraphs>
  <Slides>9</Slides>
  <Notes>9</Notes>
  <HiddenSlides>0</HiddenSlides>
  <MMClips>9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7" baseType="lpstr">
      <vt:lpstr>HGPｺﾞｼｯｸE</vt:lpstr>
      <vt:lpstr>HGPｺﾞｼｯｸM</vt:lpstr>
      <vt:lpstr>HG丸ｺﾞｼｯｸM-PRO</vt:lpstr>
      <vt:lpstr>Arial</vt:lpstr>
      <vt:lpstr>Calibri</vt:lpstr>
      <vt:lpstr>Segoe UI</vt:lpstr>
      <vt:lpstr>Tw Cen MT</vt:lpstr>
      <vt:lpstr>Office ​​テーマ</vt:lpstr>
      <vt:lpstr>CCAgent</vt:lpstr>
      <vt:lpstr>Features of CCAgent</vt:lpstr>
      <vt:lpstr>SCML-2023 Oneshot</vt:lpstr>
      <vt:lpstr>The points to be considered: quantity </vt:lpstr>
      <vt:lpstr>Main Idea of CCAgent</vt:lpstr>
      <vt:lpstr>Offer Strategy of CCAgent</vt:lpstr>
      <vt:lpstr>Accept Strategy of CCAgent</vt:lpstr>
      <vt:lpstr>Experimental Results</vt:lpstr>
      <vt:lpstr>Conclusions</vt:lpstr>
    </vt:vector>
  </TitlesOfParts>
  <Company>国立大学法人名古屋工業大学　包括ライセンス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kouhou</dc:creator>
  <cp:lastModifiedBy>木全　翔太</cp:lastModifiedBy>
  <cp:revision>228</cp:revision>
  <dcterms:created xsi:type="dcterms:W3CDTF">2013-06-20T05:23:31Z</dcterms:created>
  <dcterms:modified xsi:type="dcterms:W3CDTF">2023-05-21T08:34:07Z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r8>142300</vt:r8>
  </property>
  <property fmtid="{D5CDD505-2E9C-101B-9397-08002B2CF9AE}" pid="3" name="MediaServiceImageTags">
    <vt:lpwstr/>
  </property>
  <property fmtid="{D5CDD505-2E9C-101B-9397-08002B2CF9AE}" pid="4" name="ContentTypeId">
    <vt:lpwstr>0x010100CF12E77CBF40064F93F7B602912CB570</vt:lpwstr>
  </property>
</Properties>
</file>